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70" r:id="rId11"/>
    <p:sldId id="269" r:id="rId12"/>
    <p:sldId id="264" r:id="rId13"/>
    <p:sldId id="265" r:id="rId14"/>
    <p:sldId id="266" r:id="rId15"/>
    <p:sldId id="267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ira Sans Extra Condensed Medium" panose="020B0603050000020004" pitchFamily="34" charset="0"/>
      <p:regular r:id="rId22"/>
      <p:bold r:id="rId23"/>
      <p:italic r:id="rId24"/>
      <p:boldItalic r:id="rId25"/>
    </p:embeddedFont>
    <p:embeddedFont>
      <p:font typeface="Montserrat" pitchFamily="2" charset="77"/>
      <p:regular r:id="rId26"/>
      <p:bold r:id="rId27"/>
      <p:italic r:id="rId28"/>
      <p:boldItalic r:id="rId29"/>
    </p:embeddedFont>
    <p:embeddedFont>
      <p:font typeface="Montserrat SemiBold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ExtraBold" panose="020B0606030504020204" pitchFamily="34" charset="0"/>
      <p:bold r:id="rId38"/>
      <p:italic r:id="rId39"/>
      <p:boldItalic r:id="rId40"/>
    </p:embeddedFont>
    <p:embeddedFont>
      <p:font typeface="Open Sans ExtraBold" panose="020B0606030504020204" pitchFamily="34" charset="0"/>
      <p:bold r:id="rId38"/>
      <p:italic r:id="rId39"/>
      <p:boldItalic r:id="rId40"/>
    </p:embeddedFont>
    <p:embeddedFont>
      <p:font typeface="Open Sans SemiBold" panose="020B0606030504020204" pitchFamily="34" charset="0"/>
      <p:regular r:id="rId41"/>
      <p:bold r:id="rId42"/>
      <p:italic r:id="rId43"/>
      <p:boldItalic r:id="rId44"/>
    </p:embeddedFont>
    <p:embeddedFont>
      <p:font typeface="Open Sans SemiBold" panose="020B0606030504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1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680">
          <p15:clr>
            <a:srgbClr val="9AA0A6"/>
          </p15:clr>
        </p15:guide>
        <p15:guide id="4" pos="544" userDrawn="1">
          <p15:clr>
            <a:srgbClr val="9AA0A6"/>
          </p15:clr>
        </p15:guide>
        <p15:guide id="5" pos="1049">
          <p15:clr>
            <a:srgbClr val="9AA0A6"/>
          </p15:clr>
        </p15:guide>
        <p15:guide id="6" pos="36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62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441"/>
        <p:guide pos="2880"/>
        <p:guide orient="horz" pos="680"/>
        <p:guide pos="544"/>
        <p:guide pos="1049"/>
        <p:guide pos="36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9cd3e7d8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f9cd3e7d8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9cd3e7d86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f9cd3e7d86_0_7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3" name="Google Shape;163;gf9cd3e7d86_0_7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497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9cd3e7d86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f9cd3e7d86_0_7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3" name="Google Shape;163;gf9cd3e7d86_0_7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19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9cd3e7d86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f9cd3e7d86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9cd3e7d8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f9cd3e7d86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gf9cd3e7d86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9cd3e7d8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f9cd3e7d86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gf9cd3e7d86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3b815617_4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ea3b815617_4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9cd3e7d86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f9cd3e7d86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103" name="Google Shape;103;gf9cd3e7d86_0_14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9cd3e7d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9cd3e7d8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9cd3e7d86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f9cd3e7d86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9cd3e7d86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f9cd3e7d86_0_6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gf9cd3e7d86_0_6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9cd3e7d86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f9cd3e7d86_0_6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gf9cd3e7d86_0_6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9cd3e7d86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f9cd3e7d86_0_6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gf9cd3e7d86_0_6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9cd3e7d86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f9cd3e7d86_0_7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3" name="Google Shape;163;gf9cd3e7d86_0_7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9cd3e7d86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f9cd3e7d86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2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ubTitle" idx="1"/>
          </p:nvPr>
        </p:nvSpPr>
        <p:spPr>
          <a:xfrm flipH="1">
            <a:off x="608849" y="1494570"/>
            <a:ext cx="26295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2"/>
          </p:nvPr>
        </p:nvSpPr>
        <p:spPr>
          <a:xfrm flipH="1">
            <a:off x="4739828" y="1498757"/>
            <a:ext cx="27840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3"/>
          </p:nvPr>
        </p:nvSpPr>
        <p:spPr>
          <a:xfrm flipH="1">
            <a:off x="608849" y="3767527"/>
            <a:ext cx="26295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4"/>
          </p:nvPr>
        </p:nvSpPr>
        <p:spPr>
          <a:xfrm flipH="1">
            <a:off x="4739828" y="3761900"/>
            <a:ext cx="27840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5"/>
          </p:nvPr>
        </p:nvSpPr>
        <p:spPr>
          <a:xfrm flipH="1">
            <a:off x="608849" y="1037268"/>
            <a:ext cx="32106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6"/>
          </p:nvPr>
        </p:nvSpPr>
        <p:spPr>
          <a:xfrm flipH="1">
            <a:off x="4739828" y="1041431"/>
            <a:ext cx="28926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7"/>
          </p:nvPr>
        </p:nvSpPr>
        <p:spPr>
          <a:xfrm flipH="1">
            <a:off x="608849" y="3356888"/>
            <a:ext cx="3369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8"/>
          </p:nvPr>
        </p:nvSpPr>
        <p:spPr>
          <a:xfrm flipH="1">
            <a:off x="4739828" y="3358638"/>
            <a:ext cx="307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26376" y="2723373"/>
            <a:ext cx="1196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4739828" y="480093"/>
            <a:ext cx="113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/>
          </p:nvPr>
        </p:nvSpPr>
        <p:spPr>
          <a:xfrm>
            <a:off x="4739828" y="2717086"/>
            <a:ext cx="1487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4"/>
          </p:nvPr>
        </p:nvSpPr>
        <p:spPr>
          <a:xfrm>
            <a:off x="681978" y="480093"/>
            <a:ext cx="113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720001" y="2601725"/>
            <a:ext cx="41724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720001" y="3417350"/>
            <a:ext cx="3735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2"/>
          </p:nvPr>
        </p:nvSpPr>
        <p:spPr>
          <a:xfrm>
            <a:off x="720001" y="757825"/>
            <a:ext cx="3311400" cy="10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 flipH="1">
            <a:off x="720002" y="2820475"/>
            <a:ext cx="1851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 flipH="1">
            <a:off x="719991" y="3419209"/>
            <a:ext cx="18513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2"/>
          </p:nvPr>
        </p:nvSpPr>
        <p:spPr>
          <a:xfrm flipH="1">
            <a:off x="6572700" y="2820475"/>
            <a:ext cx="1851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3"/>
          </p:nvPr>
        </p:nvSpPr>
        <p:spPr>
          <a:xfrm flipH="1">
            <a:off x="6572699" y="3419200"/>
            <a:ext cx="18513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4"/>
          </p:nvPr>
        </p:nvSpPr>
        <p:spPr>
          <a:xfrm flipH="1">
            <a:off x="3646352" y="2820475"/>
            <a:ext cx="1851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5"/>
          </p:nvPr>
        </p:nvSpPr>
        <p:spPr>
          <a:xfrm flipH="1">
            <a:off x="3646341" y="3419209"/>
            <a:ext cx="18513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6"/>
          </p:nvPr>
        </p:nvSpPr>
        <p:spPr>
          <a:xfrm>
            <a:off x="720000" y="358633"/>
            <a:ext cx="7033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720000" y="1465281"/>
            <a:ext cx="1560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720000" y="1902650"/>
            <a:ext cx="30855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5433759" y="1465264"/>
            <a:ext cx="18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5433646" y="1893001"/>
            <a:ext cx="29904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4"/>
          </p:nvPr>
        </p:nvSpPr>
        <p:spPr>
          <a:xfrm>
            <a:off x="720000" y="351543"/>
            <a:ext cx="69252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 1">
  <p:cSld name="TITLE_AND_TWO_COLUMNS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 flipH="1">
            <a:off x="720000" y="1465281"/>
            <a:ext cx="1560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 flipH="1">
            <a:off x="720000" y="1902650"/>
            <a:ext cx="30855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2"/>
          </p:nvPr>
        </p:nvSpPr>
        <p:spPr>
          <a:xfrm flipH="1">
            <a:off x="5433759" y="1465264"/>
            <a:ext cx="18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3"/>
          </p:nvPr>
        </p:nvSpPr>
        <p:spPr>
          <a:xfrm flipH="1">
            <a:off x="5433646" y="1893001"/>
            <a:ext cx="29904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4"/>
          </p:nvPr>
        </p:nvSpPr>
        <p:spPr>
          <a:xfrm>
            <a:off x="720000" y="351543"/>
            <a:ext cx="69252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ส่วนหัวของส่วน">
  <p:cSld name="33_ส่วนหัวของส่วน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ctrTitle"/>
          </p:nvPr>
        </p:nvSpPr>
        <p:spPr>
          <a:xfrm>
            <a:off x="720001" y="2601725"/>
            <a:ext cx="41724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720001" y="3417350"/>
            <a:ext cx="3735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2"/>
          </p:nvPr>
        </p:nvSpPr>
        <p:spPr>
          <a:xfrm>
            <a:off x="720001" y="757825"/>
            <a:ext cx="3311400" cy="10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Calibri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/>
        </p:nvSpPr>
        <p:spPr>
          <a:xfrm>
            <a:off x="520328" y="2524520"/>
            <a:ext cx="4914000" cy="1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Montserrat SemiBold"/>
              <a:buNone/>
            </a:pPr>
            <a:r>
              <a:rPr lang="en-GB" sz="210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Atık Yönetiminde Dijitalleşme</a:t>
            </a:r>
            <a:endParaRPr sz="2100" b="1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Montserrat SemiBold"/>
              <a:buNone/>
            </a:pPr>
            <a:r>
              <a:rPr lang="en-GB" sz="2100">
                <a:solidFill>
                  <a:srgbClr val="A5A5A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Ve Dünyadan Örnekler</a:t>
            </a:r>
            <a:endParaRPr sz="2100">
              <a:solidFill>
                <a:srgbClr val="A5A5A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98" name="Google Shape;9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800" y="4117500"/>
            <a:ext cx="2320949" cy="4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575" y="1588575"/>
            <a:ext cx="3755125" cy="8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E8A4E23-1868-DB45-B0AF-51649063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51" y="120978"/>
            <a:ext cx="1431985" cy="805426"/>
          </a:xfrm>
          <a:prstGeom prst="rect">
            <a:avLst/>
          </a:prstGeom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8350" y="4653800"/>
            <a:ext cx="9309701" cy="5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metin, iç mekan, elektronik eşyalar, vitrin içeren bir resim&#10;&#10;Açıklama otomatik olarak oluşturuldu">
            <a:extLst>
              <a:ext uri="{FF2B5EF4-FFF2-40B4-BE49-F238E27FC236}">
                <a16:creationId xmlns:a16="http://schemas.microsoft.com/office/drawing/2014/main" id="{1D502283-12B7-F04D-863A-5762E95E5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816729"/>
            <a:ext cx="6889090" cy="3929955"/>
          </a:xfrm>
          <a:prstGeom prst="rect">
            <a:avLst/>
          </a:prstGeom>
        </p:spPr>
      </p:pic>
      <p:sp>
        <p:nvSpPr>
          <p:cNvPr id="9" name="Google Shape;180;p29">
            <a:extLst>
              <a:ext uri="{FF2B5EF4-FFF2-40B4-BE49-F238E27FC236}">
                <a16:creationId xmlns:a16="http://schemas.microsoft.com/office/drawing/2014/main" id="{EA2C768A-0F14-2B44-81C5-DFC792997DA8}"/>
              </a:ext>
            </a:extLst>
          </p:cNvPr>
          <p:cNvSpPr txBox="1"/>
          <p:nvPr/>
        </p:nvSpPr>
        <p:spPr>
          <a:xfrm>
            <a:off x="2226005" y="373859"/>
            <a:ext cx="5908704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900" b="1" dirty="0">
                <a:solidFill>
                  <a:srgbClr val="999999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Tek merkezden 10+ ülkenin operasyon yönetimi</a:t>
            </a:r>
            <a:endParaRPr sz="1900" b="1" u="none" strike="noStrike" cap="none" dirty="0">
              <a:solidFill>
                <a:srgbClr val="999999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8917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350" y="4653800"/>
            <a:ext cx="9309701" cy="5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metin, iç mekan, ofis, bilgisayar içeren bir resim&#10;&#10;Açıklama otomatik olarak oluşturuldu">
            <a:extLst>
              <a:ext uri="{FF2B5EF4-FFF2-40B4-BE49-F238E27FC236}">
                <a16:creationId xmlns:a16="http://schemas.microsoft.com/office/drawing/2014/main" id="{A6DFAA81-E0B7-474A-BAA1-BD6C4B8A1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609" y="1079500"/>
            <a:ext cx="4811609" cy="3209026"/>
          </a:xfrm>
          <a:prstGeom prst="rect">
            <a:avLst/>
          </a:prstGeom>
        </p:spPr>
      </p:pic>
      <p:pic>
        <p:nvPicPr>
          <p:cNvPr id="7" name="Resim 6" descr="metin, iç mekan, duvar, kişi içeren bir resim&#10;&#10;Açıklama otomatik olarak oluşturuldu">
            <a:extLst>
              <a:ext uri="{FF2B5EF4-FFF2-40B4-BE49-F238E27FC236}">
                <a16:creationId xmlns:a16="http://schemas.microsoft.com/office/drawing/2014/main" id="{1D5E5FB7-B319-F742-ADC3-DC1E50A57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079500"/>
            <a:ext cx="4588496" cy="31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18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4003" cy="517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/>
        </p:nvSpPr>
        <p:spPr>
          <a:xfrm>
            <a:off x="-864506" y="1595042"/>
            <a:ext cx="6699600" cy="3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 dirty="0">
                <a:solidFill>
                  <a:srgbClr val="34548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#3</a:t>
            </a:r>
            <a:endParaRPr sz="1400" dirty="0">
              <a:solidFill>
                <a:srgbClr val="34548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719999" y="2807925"/>
            <a:ext cx="68115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Dijitalleşmenin Faydaları</a:t>
            </a:r>
            <a:endParaRPr sz="4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/>
        </p:nvSpPr>
        <p:spPr>
          <a:xfrm>
            <a:off x="809903" y="477475"/>
            <a:ext cx="2256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b="1" i="0" u="none" strike="noStrike" cap="none" dirty="0" err="1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Ölçülebilir</a:t>
            </a:r>
            <a:r>
              <a:rPr lang="en-GB" sz="1900" b="1" i="0" u="none" strike="noStrike" cap="none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900" b="1" i="0" u="none" strike="noStrike" cap="none" dirty="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i="0" u="none" strike="noStrike" cap="none" dirty="0" err="1">
                <a:solidFill>
                  <a:srgbClr val="99999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Finansal</a:t>
            </a:r>
            <a:r>
              <a:rPr lang="en-GB" sz="1900" b="1" i="0" u="none" strike="noStrike" cap="none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900" b="1" i="0" u="none" strike="noStrike" cap="none" dirty="0" err="1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Etkiler</a:t>
            </a:r>
            <a:endParaRPr sz="1900" b="1" i="0" u="none" strike="noStrike" cap="none" dirty="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2650" y="336801"/>
            <a:ext cx="692699" cy="6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075" y="1437350"/>
            <a:ext cx="398550" cy="3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/>
          <p:nvPr/>
        </p:nvSpPr>
        <p:spPr>
          <a:xfrm>
            <a:off x="1557224" y="1375013"/>
            <a:ext cx="238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Sağlanan rota optimizasyonu ile</a:t>
            </a:r>
            <a:r>
              <a:rPr lang="en-GB" sz="11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100" i="0" u="none" strike="noStrike" cap="none">
                <a:solidFill>
                  <a:srgbClr val="003F7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daha az yakıt kullanımı</a:t>
            </a:r>
            <a:endParaRPr sz="1100" i="0" u="none" strike="noStrike" cap="none">
              <a:solidFill>
                <a:srgbClr val="003F7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4" name="Google Shape;184;p29"/>
          <p:cNvSpPr txBox="1"/>
          <p:nvPr/>
        </p:nvSpPr>
        <p:spPr>
          <a:xfrm>
            <a:off x="1557226" y="1961300"/>
            <a:ext cx="2381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Düzenlenen toplama </a:t>
            </a:r>
            <a:r>
              <a:rPr lang="en-GB" sz="1100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ve envanterlerin etkin kullanımı ile </a:t>
            </a:r>
            <a:r>
              <a:rPr lang="en-GB" sz="110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bakım maliyetlerinin düşmesi ve 2 kat daha uzun kullanım</a:t>
            </a:r>
            <a:endParaRPr sz="1100" i="0" u="none" strike="noStrike" cap="none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373" y="4101837"/>
            <a:ext cx="398550" cy="398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1557228" y="3954761"/>
            <a:ext cx="2322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Konteyner ihtiyaçlarının bölgesel analizi ile </a:t>
            </a:r>
            <a:r>
              <a:rPr lang="en-GB" sz="1100" i="0" u="none" strike="noStrike" cap="none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verimli envanter yönetimi </a:t>
            </a:r>
            <a:endParaRPr sz="1100" i="0" u="none" strike="noStrike" cap="none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073" y="3130923"/>
            <a:ext cx="398550" cy="39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1557233" y="3083084"/>
            <a:ext cx="238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Planlama ve operasyonel </a:t>
            </a:r>
            <a:r>
              <a:rPr lang="en-GB" sz="1100" i="0" u="none" strike="noStrike" cap="none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iş gücünün azalması</a:t>
            </a:r>
            <a:endParaRPr sz="1100" i="0" u="none" strike="noStrike" cap="none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89" name="Google Shape;189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2851" y="4657610"/>
            <a:ext cx="9309701" cy="5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3675" y="3180311"/>
            <a:ext cx="398550" cy="3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33675" y="2168325"/>
            <a:ext cx="398550" cy="39857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5760875" y="2126660"/>
            <a:ext cx="2322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 dirty="0" err="1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Verimli</a:t>
            </a:r>
            <a:r>
              <a:rPr lang="en-GB" sz="1100" i="0" u="none" strike="noStrike" cap="none" dirty="0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GB" sz="1100" i="0" u="none" strike="noStrike" cap="none" dirty="0" err="1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toplama</a:t>
            </a:r>
            <a:r>
              <a:rPr lang="en-GB" sz="1100" i="0" u="none" strike="noStrike" cap="none" dirty="0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GB" sz="1100" i="0" u="none" strike="noStrike" cap="none" dirty="0" err="1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ile</a:t>
            </a:r>
            <a:r>
              <a:rPr lang="en-GB" sz="1100" b="1" i="0" u="none" strike="noStrike" cap="none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100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%80 </a:t>
            </a:r>
            <a:r>
              <a:rPr lang="en-GB" sz="1100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daha</a:t>
            </a:r>
            <a:r>
              <a:rPr lang="en-GB" sz="1100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GB" sz="1100" i="0" u="none" strike="noStrike" cap="none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az</a:t>
            </a:r>
            <a:r>
              <a:rPr lang="en-GB" sz="1100" i="0" u="none" strike="noStrike" cap="none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GB" sz="1100" i="0" u="none" strike="noStrike" cap="none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şikayet</a:t>
            </a:r>
            <a:r>
              <a:rPr lang="en-GB" sz="1100" i="0" u="none" strike="noStrike" cap="none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GB" sz="1100" i="0" u="none" strike="noStrike" cap="none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ve</a:t>
            </a:r>
            <a:r>
              <a:rPr lang="en-GB" sz="1100" i="0" u="none" strike="noStrike" cap="none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GB" sz="1100" i="0" u="none" strike="noStrike" cap="none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temiz</a:t>
            </a:r>
            <a:r>
              <a:rPr lang="en-GB" sz="1100" i="0" u="none" strike="noStrike" cap="none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GB" sz="1100" i="0" u="none" strike="noStrike" cap="none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sokaklar</a:t>
            </a:r>
            <a:endParaRPr sz="1100" i="0" u="none" strike="noStrike" cap="none" dirty="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72250" y="1376337"/>
            <a:ext cx="398550" cy="3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/>
        </p:nvSpPr>
        <p:spPr>
          <a:xfrm>
            <a:off x="5760875" y="1305475"/>
            <a:ext cx="2640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Dijitalleşen veriler ile  toplama ile</a:t>
            </a:r>
            <a:r>
              <a:rPr lang="en-GB" sz="11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100" i="0" u="none" strike="noStrike" cap="none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ayrıştırma ve geri dönüşüm oranlarını ölçümleyebilme</a:t>
            </a:r>
            <a:endParaRPr sz="1100" i="0" u="none" strike="noStrike" cap="none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6" name="Google Shape;196;p29"/>
          <p:cNvSpPr txBox="1"/>
          <p:nvPr/>
        </p:nvSpPr>
        <p:spPr>
          <a:xfrm>
            <a:off x="5741823" y="2998321"/>
            <a:ext cx="26784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 dirty="0" err="1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Sağlanan</a:t>
            </a:r>
            <a:r>
              <a:rPr lang="en-GB" sz="1100" i="0" u="none" strike="noStrike" cap="none" dirty="0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rota </a:t>
            </a:r>
            <a:r>
              <a:rPr lang="en-GB" sz="1100" i="0" u="none" strike="noStrike" cap="none" dirty="0" err="1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optimizasyonu</a:t>
            </a:r>
            <a:r>
              <a:rPr lang="en-GB" sz="1100" i="0" u="none" strike="noStrike" cap="none" dirty="0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GB" sz="1100" i="0" u="none" strike="noStrike" cap="none" dirty="0" err="1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ile</a:t>
            </a:r>
            <a:r>
              <a:rPr lang="en-GB" sz="1100" i="0" u="none" strike="noStrike" cap="none" dirty="0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GB" sz="1100" i="0" u="none" strike="noStrike" cap="none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emisyon</a:t>
            </a:r>
            <a:r>
              <a:rPr lang="en-GB" sz="1100" i="0" u="none" strike="noStrike" cap="none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GB" sz="1100" i="0" u="none" strike="noStrike" cap="none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salınımı</a:t>
            </a:r>
            <a:r>
              <a:rPr lang="en-GB" sz="1100" i="0" u="none" strike="noStrike" cap="none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GB" sz="1100" i="0" u="none" strike="noStrike" cap="none" dirty="0" err="1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azaltılabilir</a:t>
            </a:r>
            <a:r>
              <a:rPr lang="en-GB" sz="1100" i="0" u="none" strike="noStrike" cap="none" dirty="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endParaRPr sz="1100" i="0" u="none" strike="noStrike" cap="none" dirty="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5235857" y="453700"/>
            <a:ext cx="2256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b="1" i="0" u="none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Ölçülebilir </a:t>
            </a:r>
            <a:endParaRPr sz="1900" b="1" i="0" u="none" strike="noStrike" cap="none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>
                <a:solidFill>
                  <a:srgbClr val="99999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Çevresel</a:t>
            </a:r>
            <a:r>
              <a:rPr lang="en-GB" sz="1900" b="1" i="0" u="none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Etkiler</a:t>
            </a:r>
            <a:endParaRPr sz="1900" b="1" i="0" u="none" strike="noStrike" cap="none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3375" y="2192975"/>
            <a:ext cx="398550" cy="3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125" y="3228975"/>
            <a:ext cx="458100" cy="49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7475" y="1559375"/>
            <a:ext cx="458100" cy="4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7473" y="2425623"/>
            <a:ext cx="458100" cy="45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1124" y="2439676"/>
            <a:ext cx="458100" cy="4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3177" y="1611423"/>
            <a:ext cx="354000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0"/>
          <p:cNvSpPr txBox="1"/>
          <p:nvPr/>
        </p:nvSpPr>
        <p:spPr>
          <a:xfrm>
            <a:off x="1559525" y="1443175"/>
            <a:ext cx="2945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Araç trafiğinin azalması ile,</a:t>
            </a:r>
            <a:r>
              <a:rPr lang="en-GB" sz="1100" i="0" u="none" strike="noStrike" cap="none">
                <a:solidFill>
                  <a:srgbClr val="36A72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GB" sz="110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şehir ekonomisi, insan sağlığı ve yaşam kalitesine olumsuz etkisinin azaltılması</a:t>
            </a:r>
            <a:endParaRPr sz="110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82650" y="336801"/>
            <a:ext cx="692699" cy="6526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/>
          <p:nvPr/>
        </p:nvSpPr>
        <p:spPr>
          <a:xfrm>
            <a:off x="1559524" y="2407125"/>
            <a:ext cx="2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Atık operasyonunun oluşturduğu</a:t>
            </a:r>
            <a:r>
              <a:rPr lang="en-GB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0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kaza risklerinin azaltılması</a:t>
            </a:r>
            <a:endParaRPr sz="110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3" name="Google Shape;213;p30"/>
          <p:cNvSpPr txBox="1"/>
          <p:nvPr/>
        </p:nvSpPr>
        <p:spPr>
          <a:xfrm>
            <a:off x="5734274" y="2407125"/>
            <a:ext cx="294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Sağlanan faydalar ile </a:t>
            </a:r>
            <a:r>
              <a:rPr lang="en-GB" sz="110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daha yaşanabilir ve sürdürülebilir şehir hayatı</a:t>
            </a:r>
            <a:endParaRPr sz="110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5734275" y="1442075"/>
            <a:ext cx="2843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Ölçümlenebilir operasyonlar ile </a:t>
            </a:r>
            <a:r>
              <a:rPr lang="en-GB" sz="110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döngüsel ekonominin temellerinin atılması</a:t>
            </a:r>
            <a:endParaRPr sz="110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1559525" y="3152125"/>
            <a:ext cx="257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Sağlanan verilerin kullanımı </a:t>
            </a:r>
            <a:r>
              <a:rPr lang="en-GB" sz="110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ile doğru ve hakkaniyetli hizmet</a:t>
            </a:r>
            <a:endParaRPr sz="110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5734275" y="3251275"/>
            <a:ext cx="294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Atık yönetiminde </a:t>
            </a:r>
            <a:r>
              <a:rPr lang="en-GB" sz="110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topyekün verimli kaynak kullanımı</a:t>
            </a:r>
            <a:endParaRPr sz="110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175" y="4057628"/>
            <a:ext cx="354001" cy="37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20662" y="3291850"/>
            <a:ext cx="371720" cy="3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/>
        </p:nvSpPr>
        <p:spPr>
          <a:xfrm>
            <a:off x="1567675" y="3897125"/>
            <a:ext cx="2945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>
                <a:solidFill>
                  <a:srgbClr val="59595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Ağır tonajlı araçların yollarda az bulunması ile</a:t>
            </a:r>
            <a:r>
              <a:rPr lang="en-GB" sz="1100" b="1" i="0" u="none" strike="noStrike" cap="none">
                <a:solidFill>
                  <a:srgbClr val="162C4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100">
                <a:solidFill>
                  <a:srgbClr val="1D3B5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yol dezenformasyonunun azalması</a:t>
            </a:r>
            <a:endParaRPr sz="1100">
              <a:solidFill>
                <a:srgbClr val="1D3B5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20" name="Google Shape;220;p30"/>
          <p:cNvSpPr txBox="1"/>
          <p:nvPr/>
        </p:nvSpPr>
        <p:spPr>
          <a:xfrm>
            <a:off x="768551" y="460073"/>
            <a:ext cx="3776400" cy="7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b="1" dirty="0" err="1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Ölçülemeyen</a:t>
            </a:r>
            <a:r>
              <a:rPr lang="en-GB" sz="1900" b="1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900" b="1" dirty="0" err="1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Finansal</a:t>
            </a:r>
            <a:r>
              <a:rPr lang="en-GB" sz="1900" b="1" i="0" u="none" strike="noStrike" cap="none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900" b="1" i="0" u="none" strike="noStrike" cap="none" dirty="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b="1" dirty="0" err="1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GB" sz="1900" b="1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900" b="1" dirty="0" err="1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Çevresel</a:t>
            </a:r>
            <a:r>
              <a:rPr lang="en-GB" sz="1900" b="1" i="0" u="none" strike="noStrike" cap="none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900" b="1" i="0" u="none" strike="noStrike" cap="none" dirty="0" err="1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Etkiler</a:t>
            </a:r>
            <a:endParaRPr sz="1900" b="1" i="0" u="none" strike="noStrike" cap="none" dirty="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1" name="Google Shape;221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20638" y="3973200"/>
            <a:ext cx="540525" cy="5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/>
        </p:nvSpPr>
        <p:spPr>
          <a:xfrm>
            <a:off x="5772675" y="4095413"/>
            <a:ext cx="2945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36A72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Daha mutlu ve huzurlu vatandaşlar</a:t>
            </a:r>
            <a:endParaRPr sz="1100">
              <a:solidFill>
                <a:srgbClr val="36A72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82851" y="4653163"/>
            <a:ext cx="9309701" cy="5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/>
          <p:nvPr/>
        </p:nvSpPr>
        <p:spPr>
          <a:xfrm>
            <a:off x="152394" y="4781569"/>
            <a:ext cx="129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www.evreka.co</a:t>
            </a:r>
            <a:endParaRPr sz="9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38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 txBox="1"/>
          <p:nvPr/>
        </p:nvSpPr>
        <p:spPr>
          <a:xfrm rot="-299">
            <a:off x="2986497" y="1711435"/>
            <a:ext cx="6901800" cy="1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</a:pPr>
            <a:r>
              <a:rPr lang="en-GB" sz="5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teşekkürler!</a:t>
            </a:r>
            <a:endParaRPr sz="1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375" y="1018700"/>
            <a:ext cx="2227424" cy="2227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2288850" y="2008513"/>
            <a:ext cx="175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Umutcan Duman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p31"/>
          <p:cNvSpPr txBox="1"/>
          <p:nvPr/>
        </p:nvSpPr>
        <p:spPr>
          <a:xfrm>
            <a:off x="2288850" y="2231713"/>
            <a:ext cx="175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CEO -Evreka</a:t>
            </a:r>
            <a:endParaRPr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1078" y="4295738"/>
            <a:ext cx="2541843" cy="5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25316" y="3426163"/>
            <a:ext cx="1693367" cy="40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7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862" y="1970606"/>
            <a:ext cx="9186862" cy="33867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/>
          <p:nvPr/>
        </p:nvSpPr>
        <p:spPr>
          <a:xfrm>
            <a:off x="1314254" y="1800619"/>
            <a:ext cx="61320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En kapsamlı atık yönetimi çözümleri sağlayan Evreka, uluslararası atık yönetimi şirketlerinin, yerel yönetimlerin ve belediyelerin daha sürdürülebilir, daha akıllı, daha yeşil ve dijital olmasını sağlıyor.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500"/>
              </a:spcAft>
              <a:buNone/>
            </a:pPr>
            <a:endParaRPr sz="12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6063" y="579675"/>
            <a:ext cx="2108385" cy="50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1400" y="3503244"/>
            <a:ext cx="996956" cy="13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92284" y="3461588"/>
            <a:ext cx="815176" cy="21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46646" y="3461600"/>
            <a:ext cx="896973" cy="21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60595" y="3414125"/>
            <a:ext cx="873570" cy="30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16413" y="3444075"/>
            <a:ext cx="1081575" cy="24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1426" y="3457354"/>
            <a:ext cx="815176" cy="222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700" y="290751"/>
            <a:ext cx="692699" cy="6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2851" y="4654800"/>
            <a:ext cx="9309701" cy="5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 txBox="1"/>
          <p:nvPr/>
        </p:nvSpPr>
        <p:spPr>
          <a:xfrm flipH="1">
            <a:off x="612114" y="1057975"/>
            <a:ext cx="3117300" cy="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1D3B5B"/>
                </a:solidFill>
                <a:latin typeface="Open Sans"/>
                <a:ea typeface="Open Sans"/>
                <a:cs typeface="Open Sans"/>
                <a:sym typeface="Open Sans"/>
              </a:rPr>
              <a:t>Donanım</a:t>
            </a:r>
            <a:r>
              <a:rPr lang="en-GB" sz="1600" b="1" dirty="0">
                <a:solidFill>
                  <a:srgbClr val="1D3B5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b="1" dirty="0" err="1">
                <a:solidFill>
                  <a:srgbClr val="1D3B5B"/>
                </a:solidFill>
                <a:latin typeface="Open Sans"/>
                <a:ea typeface="Open Sans"/>
                <a:cs typeface="Open Sans"/>
                <a:sym typeface="Open Sans"/>
              </a:rPr>
              <a:t>Çözümleri</a:t>
            </a:r>
            <a:endParaRPr sz="1600" b="1" dirty="0">
              <a:solidFill>
                <a:srgbClr val="1D3B5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 flipH="1">
            <a:off x="6592396" y="942002"/>
            <a:ext cx="20391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1D3B5B"/>
                </a:solidFill>
                <a:latin typeface="Open Sans"/>
                <a:ea typeface="Open Sans"/>
                <a:cs typeface="Open Sans"/>
                <a:sym typeface="Open Sans"/>
              </a:rPr>
              <a:t>Appler</a:t>
            </a:r>
            <a:endParaRPr sz="1600" b="1">
              <a:solidFill>
                <a:srgbClr val="1D3B5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 flipH="1">
            <a:off x="4130332" y="973698"/>
            <a:ext cx="23412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1D3B5B"/>
                </a:solidFill>
                <a:latin typeface="Open Sans"/>
                <a:ea typeface="Open Sans"/>
                <a:cs typeface="Open Sans"/>
                <a:sym typeface="Open Sans"/>
              </a:rPr>
              <a:t>Yazılım</a:t>
            </a:r>
            <a:r>
              <a:rPr lang="en-GB" sz="1600" b="1" dirty="0">
                <a:solidFill>
                  <a:srgbClr val="1D3B5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b="1" dirty="0" err="1">
                <a:solidFill>
                  <a:srgbClr val="1D3B5B"/>
                </a:solidFill>
                <a:latin typeface="Open Sans"/>
                <a:ea typeface="Open Sans"/>
                <a:cs typeface="Open Sans"/>
                <a:sym typeface="Open Sans"/>
              </a:rPr>
              <a:t>Çözümleri</a:t>
            </a:r>
            <a:endParaRPr sz="1600" b="1" dirty="0">
              <a:solidFill>
                <a:srgbClr val="1D3B5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500" y="1142875"/>
            <a:ext cx="7674749" cy="3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4003" cy="517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-864506" y="1595042"/>
            <a:ext cx="6699600" cy="3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34548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#1</a:t>
            </a:r>
            <a:endParaRPr sz="1400">
              <a:solidFill>
                <a:srgbClr val="34548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3"/>
          <p:cNvSpPr txBox="1"/>
          <p:nvPr/>
        </p:nvSpPr>
        <p:spPr>
          <a:xfrm>
            <a:off x="719999" y="2807925"/>
            <a:ext cx="68115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Dünya’dan örnekler</a:t>
            </a:r>
            <a:endParaRPr sz="4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2650" y="336801"/>
            <a:ext cx="692699" cy="6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2851" y="4671492"/>
            <a:ext cx="9309701" cy="5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6875" y="957739"/>
            <a:ext cx="6796252" cy="38295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0;p29">
            <a:extLst>
              <a:ext uri="{FF2B5EF4-FFF2-40B4-BE49-F238E27FC236}">
                <a16:creationId xmlns:a16="http://schemas.microsoft.com/office/drawing/2014/main" id="{A33987C1-23C1-804B-820A-357F612E355F}"/>
              </a:ext>
            </a:extLst>
          </p:cNvPr>
          <p:cNvSpPr txBox="1"/>
          <p:nvPr/>
        </p:nvSpPr>
        <p:spPr>
          <a:xfrm>
            <a:off x="2226005" y="373859"/>
            <a:ext cx="5043889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900" b="1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Singapur </a:t>
            </a:r>
            <a:r>
              <a:rPr lang="en-GB" sz="1900" i="0" u="none" strike="noStrike" cap="none" dirty="0">
                <a:solidFill>
                  <a:srgbClr val="99999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E-</a:t>
            </a:r>
            <a:r>
              <a:rPr lang="en-GB" sz="1900" i="0" u="none" strike="noStrike" cap="none" dirty="0" err="1">
                <a:solidFill>
                  <a:srgbClr val="99999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Atık</a:t>
            </a:r>
            <a:endParaRPr sz="1900" b="1" i="0" u="none" strike="noStrike" cap="none" dirty="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EBF39E8-EC00-CA49-84FF-AA2FD0A94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-277520"/>
            <a:ext cx="1256238" cy="1435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AD60A27E-0DB3-CA44-8978-EDEC61C39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40" y="103830"/>
            <a:ext cx="1255895" cy="896817"/>
          </a:xfrm>
          <a:prstGeom prst="rect">
            <a:avLst/>
          </a:prstGeom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2650" y="336801"/>
            <a:ext cx="692699" cy="6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9777" y="4672850"/>
            <a:ext cx="9309701" cy="5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ERTH App_1" descr="cERTH App_1">
            <a:hlinkClick r:id="" action="ppaction://media"/>
            <a:extLst>
              <a:ext uri="{FF2B5EF4-FFF2-40B4-BE49-F238E27FC236}">
                <a16:creationId xmlns:a16="http://schemas.microsoft.com/office/drawing/2014/main" id="{E922DE31-6E2A-9540-B3A8-AC5802529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783" y="900872"/>
            <a:ext cx="6660583" cy="3746578"/>
          </a:xfrm>
          <a:prstGeom prst="rect">
            <a:avLst/>
          </a:prstGeom>
        </p:spPr>
      </p:pic>
      <p:sp>
        <p:nvSpPr>
          <p:cNvPr id="6" name="Google Shape;180;p29">
            <a:extLst>
              <a:ext uri="{FF2B5EF4-FFF2-40B4-BE49-F238E27FC236}">
                <a16:creationId xmlns:a16="http://schemas.microsoft.com/office/drawing/2014/main" id="{0089552B-5640-F046-BED0-76AEA6543F59}"/>
              </a:ext>
            </a:extLst>
          </p:cNvPr>
          <p:cNvSpPr txBox="1"/>
          <p:nvPr/>
        </p:nvSpPr>
        <p:spPr>
          <a:xfrm>
            <a:off x="2043635" y="336801"/>
            <a:ext cx="3917217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900" b="1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Malezya</a:t>
            </a:r>
            <a:r>
              <a:rPr lang="en-GB" sz="1900" i="0" u="none" strike="noStrike" cap="none" dirty="0">
                <a:solidFill>
                  <a:srgbClr val="99999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E-</a:t>
            </a:r>
            <a:r>
              <a:rPr lang="en-GB" sz="1900" i="0" u="none" strike="noStrike" cap="none" dirty="0" err="1">
                <a:solidFill>
                  <a:srgbClr val="99999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Atık</a:t>
            </a:r>
            <a:endParaRPr sz="1900" b="1" i="0" u="none" strike="noStrike" cap="none" dirty="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2851" y="4660150"/>
            <a:ext cx="9309701" cy="5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838" y="924094"/>
            <a:ext cx="1784974" cy="169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9037" y="761095"/>
            <a:ext cx="2128426" cy="202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250" y="1005573"/>
            <a:ext cx="2128424" cy="20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1175" y="1005561"/>
            <a:ext cx="1784974" cy="16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82650" y="336801"/>
            <a:ext cx="692699" cy="6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11765" y="2856125"/>
            <a:ext cx="5169524" cy="14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0;p29">
            <a:extLst>
              <a:ext uri="{FF2B5EF4-FFF2-40B4-BE49-F238E27FC236}">
                <a16:creationId xmlns:a16="http://schemas.microsoft.com/office/drawing/2014/main" id="{A0A8DD47-B672-CE4C-A3A9-A38C6919BAF5}"/>
              </a:ext>
            </a:extLst>
          </p:cNvPr>
          <p:cNvSpPr txBox="1"/>
          <p:nvPr/>
        </p:nvSpPr>
        <p:spPr>
          <a:xfrm>
            <a:off x="1780203" y="366843"/>
            <a:ext cx="4594854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900" b="1" i="0" u="none" strike="noStrike" cap="none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20+ Ülkede Geri d</a:t>
            </a:r>
            <a:r>
              <a:rPr lang="tr-TR" sz="1900" b="1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önüşüm hizmeti</a:t>
            </a:r>
            <a:endParaRPr sz="1900" b="1" i="0" u="none" strike="noStrike" cap="none" dirty="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Resim 2" descr="metin, işaret, vektör grafikler içeren bir resim&#10;&#10;Açıklama otomatik olarak oluşturuldu">
            <a:extLst>
              <a:ext uri="{FF2B5EF4-FFF2-40B4-BE49-F238E27FC236}">
                <a16:creationId xmlns:a16="http://schemas.microsoft.com/office/drawing/2014/main" id="{DFC30711-0783-1844-84D6-D8BE70586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547" y="212937"/>
            <a:ext cx="856218" cy="5847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8350" y="4653800"/>
            <a:ext cx="9309701" cy="5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2650" y="336801"/>
            <a:ext cx="692699" cy="6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-easy-steps-to-set-up-your-zero-waste-box™" descr="4-easy-steps-to-set-up-your-zero-waste-box™">
            <a:hlinkClick r:id="" action="ppaction://media"/>
            <a:extLst>
              <a:ext uri="{FF2B5EF4-FFF2-40B4-BE49-F238E27FC236}">
                <a16:creationId xmlns:a16="http://schemas.microsoft.com/office/drawing/2014/main" id="{7C253A5C-FED2-F445-850C-3C28C7B3D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343" y="940154"/>
            <a:ext cx="6678386" cy="3756592"/>
          </a:xfrm>
          <a:prstGeom prst="rect">
            <a:avLst/>
          </a:prstGeom>
        </p:spPr>
      </p:pic>
      <p:pic>
        <p:nvPicPr>
          <p:cNvPr id="5" name="Resim 4" descr="metin, işaret, vektör grafikler içeren bir resim&#10;&#10;Açıklama otomatik olarak oluşturuldu">
            <a:extLst>
              <a:ext uri="{FF2B5EF4-FFF2-40B4-BE49-F238E27FC236}">
                <a16:creationId xmlns:a16="http://schemas.microsoft.com/office/drawing/2014/main" id="{0DE054F0-2FD6-7340-8BF4-A2DC6FED3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891" y="238816"/>
            <a:ext cx="856218" cy="584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4003" cy="517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/>
        </p:nvSpPr>
        <p:spPr>
          <a:xfrm>
            <a:off x="-864506" y="1595042"/>
            <a:ext cx="6699600" cy="3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 dirty="0">
                <a:solidFill>
                  <a:srgbClr val="34548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#2</a:t>
            </a:r>
            <a:endParaRPr sz="1400" dirty="0">
              <a:solidFill>
                <a:srgbClr val="34548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719999" y="2807925"/>
            <a:ext cx="68115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850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Merkezi</a:t>
            </a:r>
            <a:r>
              <a:rPr lang="en-GB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40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Operasyon</a:t>
            </a:r>
            <a:r>
              <a:rPr lang="en-GB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40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Yönetimi</a:t>
            </a:r>
            <a:endParaRPr sz="40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8640356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237</Words>
  <Application>Microsoft Macintosh PowerPoint</Application>
  <PresentationFormat>On-screen Show (16:9)</PresentationFormat>
  <Paragraphs>50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Open Sans ExtraBold</vt:lpstr>
      <vt:lpstr>Open Sans ExtraBold</vt:lpstr>
      <vt:lpstr>Open Sans SemiBold</vt:lpstr>
      <vt:lpstr>Fira Sans Extra Condensed Medium</vt:lpstr>
      <vt:lpstr>Open Sans</vt:lpstr>
      <vt:lpstr>Open Sans SemiBold</vt:lpstr>
      <vt:lpstr>Montserrat SemiBold</vt:lpstr>
      <vt:lpstr>Montserrat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Umutcan Duman</cp:lastModifiedBy>
  <cp:revision>4</cp:revision>
  <dcterms:modified xsi:type="dcterms:W3CDTF">2021-10-21T09:56:31Z</dcterms:modified>
</cp:coreProperties>
</file>