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4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2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1">
                <a:latin typeface="Arial"/>
                <a:ea typeface="Arial"/>
                <a:cs typeface="Arial"/>
              </a:defRPr>
            </a:pPr>
            <a:r>
              <a:rPr lang="hr-HR" sz="1200" dirty="0"/>
              <a:t>WEEE EFFICIENCY %</a:t>
            </a:r>
            <a:endParaRPr lang="en-US" sz="1200" b="0" dirty="0"/>
          </a:p>
        </c:rich>
      </c:tx>
      <c:layout>
        <c:manualLayout>
          <c:xMode val="edge"/>
          <c:yMode val="edge"/>
          <c:x val="0.41326181753214242"/>
          <c:y val="4.72117163716325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5877214718005E-2"/>
          <c:y val="0.16297069225045338"/>
          <c:w val="0.93874562756858315"/>
          <c:h val="0.648967900893491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2'!$E$61</c:f>
              <c:strCache>
                <c:ptCount val="1"/>
                <c:pt idx="0">
                  <c:v>Učinkovitost sakupljanja 2018 %</c:v>
                </c:pt>
              </c:strCache>
            </c:strRef>
          </c:tx>
          <c:spPr>
            <a:solidFill>
              <a:srgbClr val="32AFAF">
                <a:lumMod val="100000"/>
              </a:srgbClr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  <a:round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5DEF-4179-BACB-273360359E9B}"/>
              </c:ext>
            </c:extLst>
          </c:dPt>
          <c:cat>
            <c:strRef>
              <c:f>'Figure 2'!$B$62:$B$96</c:f>
              <c:strCache>
                <c:ptCount val="35"/>
                <c:pt idx="0">
                  <c:v>EU (¹)</c:v>
                </c:pt>
                <c:pt idx="2">
                  <c:v>Malta (⁴)</c:v>
                </c:pt>
                <c:pt idx="3">
                  <c:v>Denmark</c:v>
                </c:pt>
                <c:pt idx="4">
                  <c:v>Sweden</c:v>
                </c:pt>
                <c:pt idx="5">
                  <c:v>France</c:v>
                </c:pt>
                <c:pt idx="6">
                  <c:v>Belgium</c:v>
                </c:pt>
                <c:pt idx="7">
                  <c:v>Germany</c:v>
                </c:pt>
                <c:pt idx="8">
                  <c:v>Austria</c:v>
                </c:pt>
                <c:pt idx="9">
                  <c:v>Netherlands</c:v>
                </c:pt>
                <c:pt idx="10">
                  <c:v>Finland</c:v>
                </c:pt>
                <c:pt idx="11">
                  <c:v>Luxembourg</c:v>
                </c:pt>
                <c:pt idx="12">
                  <c:v>Ireland</c:v>
                </c:pt>
                <c:pt idx="13">
                  <c:v>Czechia</c:v>
                </c:pt>
                <c:pt idx="14">
                  <c:v>Slovenia (¹)</c:v>
                </c:pt>
                <c:pt idx="15">
                  <c:v>Poland</c:v>
                </c:pt>
                <c:pt idx="16">
                  <c:v>Italy (²)</c:v>
                </c:pt>
                <c:pt idx="17">
                  <c:v>Spain</c:v>
                </c:pt>
                <c:pt idx="18">
                  <c:v>Portugal (⁴)</c:v>
                </c:pt>
                <c:pt idx="19">
                  <c:v>Estonia</c:v>
                </c:pt>
                <c:pt idx="20">
                  <c:v>Greece (⁶)</c:v>
                </c:pt>
                <c:pt idx="21">
                  <c:v>Hungary (⁵)</c:v>
                </c:pt>
                <c:pt idx="22">
                  <c:v>Croatia</c:v>
                </c:pt>
                <c:pt idx="23">
                  <c:v>Slovakia</c:v>
                </c:pt>
                <c:pt idx="24">
                  <c:v>Lithuania</c:v>
                </c:pt>
                <c:pt idx="25">
                  <c:v>Latvia</c:v>
                </c:pt>
                <c:pt idx="26">
                  <c:v>Bulgaria (⁶)</c:v>
                </c:pt>
                <c:pt idx="27">
                  <c:v>Cyprus (⁴)(⁶)</c:v>
                </c:pt>
                <c:pt idx="28">
                  <c:v>Romania (³)</c:v>
                </c:pt>
                <c:pt idx="30">
                  <c:v>Iceland</c:v>
                </c:pt>
                <c:pt idx="31">
                  <c:v>Norway</c:v>
                </c:pt>
                <c:pt idx="32">
                  <c:v>Liechtenstein (⁶)</c:v>
                </c:pt>
                <c:pt idx="34">
                  <c:v>United Kingdom</c:v>
                </c:pt>
              </c:strCache>
            </c:strRef>
          </c:cat>
          <c:val>
            <c:numRef>
              <c:f>'Figure 2'!$E$62:$E$96</c:f>
              <c:numCache>
                <c:formatCode>General</c:formatCode>
                <c:ptCount val="35"/>
                <c:pt idx="0" formatCode="#,##0.00">
                  <c:v>46.629409710094315</c:v>
                </c:pt>
                <c:pt idx="2" formatCode="#,##0.00">
                  <c:v>20.661427635887289</c:v>
                </c:pt>
                <c:pt idx="3" formatCode="#,##0.00">
                  <c:v>43.489030431705544</c:v>
                </c:pt>
                <c:pt idx="4" formatCode="#,##0.00">
                  <c:v>53.19255279270299</c:v>
                </c:pt>
                <c:pt idx="5" formatCode="#,##0.00">
                  <c:v>45.881021255187797</c:v>
                </c:pt>
                <c:pt idx="6" formatCode="#,##0.00">
                  <c:v>49.007695423248023</c:v>
                </c:pt>
                <c:pt idx="7" formatCode="#,##0.00">
                  <c:v>42.7621554231891</c:v>
                </c:pt>
                <c:pt idx="8" formatCode="#,##0.00">
                  <c:v>56.914433880725994</c:v>
                </c:pt>
                <c:pt idx="9" formatCode="#,##0.00">
                  <c:v>48.328816621499541</c:v>
                </c:pt>
                <c:pt idx="10" formatCode="#,##0.00">
                  <c:v>54.607046070460704</c:v>
                </c:pt>
                <c:pt idx="11" formatCode="#,##0.00">
                  <c:v>47.996152613017003</c:v>
                </c:pt>
                <c:pt idx="12" formatCode="#,##0.00">
                  <c:v>63.116628552760304</c:v>
                </c:pt>
                <c:pt idx="13" formatCode="#,##0.00">
                  <c:v>48.478140564471502</c:v>
                </c:pt>
                <c:pt idx="14" formatCode="#,##0.00">
                  <c:v>40.090740358836882</c:v>
                </c:pt>
                <c:pt idx="15" formatCode="#,##0.00">
                  <c:v>44.6483856700575</c:v>
                </c:pt>
                <c:pt idx="16" formatCode="#,##0.00">
                  <c:v>39.013761467889765</c:v>
                </c:pt>
                <c:pt idx="17" formatCode="#,##0.00">
                  <c:v>50.379995096837455</c:v>
                </c:pt>
                <c:pt idx="18" formatCode="#,##0.00">
                  <c:v>54.197662061636272</c:v>
                </c:pt>
                <c:pt idx="19" formatCode="#,##0.00">
                  <c:v>62.321624588364173</c:v>
                </c:pt>
                <c:pt idx="20" formatCode="#,##0.00">
                  <c:v>44.883849557521891</c:v>
                </c:pt>
                <c:pt idx="21" formatCode="#,##0.00">
                  <c:v>59.583333333333336</c:v>
                </c:pt>
                <c:pt idx="22" formatCode="#,##0.00">
                  <c:v>85.055865921787728</c:v>
                </c:pt>
                <c:pt idx="23" formatCode="#,##0.00">
                  <c:v>51.032276824658332</c:v>
                </c:pt>
                <c:pt idx="24" formatCode="#,##0.00">
                  <c:v>45.155555555555551</c:v>
                </c:pt>
                <c:pt idx="25" formatCode="#,##0.00">
                  <c:v>50.369893856545495</c:v>
                </c:pt>
                <c:pt idx="26" formatCode="#,##0.00">
                  <c:v>74.428618747929789</c:v>
                </c:pt>
                <c:pt idx="27" formatCode="#,##0.00">
                  <c:v>56.443831840110271</c:v>
                </c:pt>
                <c:pt idx="28" formatCode="#,##0.00">
                  <c:v>31.812080536912752</c:v>
                </c:pt>
                <c:pt idx="30" formatCode="#,##0.00">
                  <c:v>26.498599439775756</c:v>
                </c:pt>
                <c:pt idx="31" formatCode="#,##0.00">
                  <c:v>52.233940556088207</c:v>
                </c:pt>
                <c:pt idx="32" formatCode="#,##0.00">
                  <c:v>121.43236074270558</c:v>
                </c:pt>
                <c:pt idx="34" formatCode="#,##0.00">
                  <c:v>47.164255537063106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EF-4179-BACB-273360359E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axId val="38677120"/>
        <c:axId val="38691200"/>
      </c:barChart>
      <c:lineChart>
        <c:grouping val="standard"/>
        <c:varyColors val="0"/>
        <c:ser>
          <c:idx val="1"/>
          <c:order val="1"/>
          <c:tx>
            <c:strRef>
              <c:f>'Figure 2'!$F$61</c:f>
              <c:strCache>
                <c:ptCount val="1"/>
                <c:pt idx="0">
                  <c:v>Target 45 %</c:v>
                </c:pt>
              </c:strCache>
            </c:strRef>
          </c:tx>
          <c:marker>
            <c:symbol val="none"/>
          </c:marker>
          <c:val>
            <c:numRef>
              <c:f>'Figure 2'!$F$62:$F$96</c:f>
              <c:numCache>
                <c:formatCode>General</c:formatCode>
                <c:ptCount val="35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45</c:v>
                </c:pt>
                <c:pt idx="17">
                  <c:v>45</c:v>
                </c:pt>
                <c:pt idx="18">
                  <c:v>45</c:v>
                </c:pt>
                <c:pt idx="19">
                  <c:v>45</c:v>
                </c:pt>
                <c:pt idx="20">
                  <c:v>45</c:v>
                </c:pt>
                <c:pt idx="21">
                  <c:v>45</c:v>
                </c:pt>
                <c:pt idx="22">
                  <c:v>45</c:v>
                </c:pt>
                <c:pt idx="23">
                  <c:v>45</c:v>
                </c:pt>
                <c:pt idx="24">
                  <c:v>45</c:v>
                </c:pt>
                <c:pt idx="25">
                  <c:v>45</c:v>
                </c:pt>
                <c:pt idx="26">
                  <c:v>45</c:v>
                </c:pt>
                <c:pt idx="27">
                  <c:v>45</c:v>
                </c:pt>
                <c:pt idx="28">
                  <c:v>45</c:v>
                </c:pt>
                <c:pt idx="29">
                  <c:v>45</c:v>
                </c:pt>
                <c:pt idx="30">
                  <c:v>45</c:v>
                </c:pt>
                <c:pt idx="31">
                  <c:v>45</c:v>
                </c:pt>
                <c:pt idx="32">
                  <c:v>45</c:v>
                </c:pt>
                <c:pt idx="33">
                  <c:v>45</c:v>
                </c:pt>
                <c:pt idx="34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EF-4179-BACB-273360359E9B}"/>
            </c:ext>
          </c:extLst>
        </c:ser>
        <c:ser>
          <c:idx val="2"/>
          <c:order val="2"/>
          <c:tx>
            <c:strRef>
              <c:f>'Figure 2'!$G$61</c:f>
              <c:strCache>
                <c:ptCount val="1"/>
                <c:pt idx="0">
                  <c:v>Target 65 %</c:v>
                </c:pt>
              </c:strCache>
            </c:strRef>
          </c:tx>
          <c:marker>
            <c:symbol val="none"/>
          </c:marker>
          <c:val>
            <c:numRef>
              <c:f>'Figure 2'!$G$62:$G$96</c:f>
              <c:numCache>
                <c:formatCode>General</c:formatCode>
                <c:ptCount val="35"/>
                <c:pt idx="0">
                  <c:v>65</c:v>
                </c:pt>
                <c:pt idx="1">
                  <c:v>65</c:v>
                </c:pt>
                <c:pt idx="2">
                  <c:v>65</c:v>
                </c:pt>
                <c:pt idx="3">
                  <c:v>65</c:v>
                </c:pt>
                <c:pt idx="4">
                  <c:v>65</c:v>
                </c:pt>
                <c:pt idx="5">
                  <c:v>65</c:v>
                </c:pt>
                <c:pt idx="6">
                  <c:v>65</c:v>
                </c:pt>
                <c:pt idx="7">
                  <c:v>65</c:v>
                </c:pt>
                <c:pt idx="8">
                  <c:v>65</c:v>
                </c:pt>
                <c:pt idx="9">
                  <c:v>65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  <c:pt idx="17">
                  <c:v>65</c:v>
                </c:pt>
                <c:pt idx="18">
                  <c:v>65</c:v>
                </c:pt>
                <c:pt idx="19">
                  <c:v>65</c:v>
                </c:pt>
                <c:pt idx="20">
                  <c:v>65</c:v>
                </c:pt>
                <c:pt idx="21">
                  <c:v>65</c:v>
                </c:pt>
                <c:pt idx="22">
                  <c:v>65</c:v>
                </c:pt>
                <c:pt idx="23">
                  <c:v>65</c:v>
                </c:pt>
                <c:pt idx="24">
                  <c:v>65</c:v>
                </c:pt>
                <c:pt idx="25">
                  <c:v>65</c:v>
                </c:pt>
                <c:pt idx="26">
                  <c:v>65</c:v>
                </c:pt>
                <c:pt idx="27">
                  <c:v>65</c:v>
                </c:pt>
                <c:pt idx="28">
                  <c:v>65</c:v>
                </c:pt>
                <c:pt idx="29">
                  <c:v>65</c:v>
                </c:pt>
                <c:pt idx="30">
                  <c:v>65</c:v>
                </c:pt>
                <c:pt idx="31">
                  <c:v>65</c:v>
                </c:pt>
                <c:pt idx="32">
                  <c:v>65</c:v>
                </c:pt>
                <c:pt idx="33">
                  <c:v>65</c:v>
                </c:pt>
                <c:pt idx="34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DEF-4179-BACB-273360359E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77120"/>
        <c:axId val="38691200"/>
      </c:lineChart>
      <c:catAx>
        <c:axId val="3867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50"/>
            </a:pPr>
            <a:endParaRPr lang="sr-Latn-RS"/>
          </a:p>
        </c:txPr>
        <c:crossAx val="38691200"/>
        <c:crosses val="autoZero"/>
        <c:auto val="1"/>
        <c:lblAlgn val="ctr"/>
        <c:lblOffset val="100"/>
        <c:noMultiLvlLbl val="0"/>
      </c:catAx>
      <c:valAx>
        <c:axId val="38691200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ysClr val="windowText" lastClr="000000">
                    <a:tint val="75000"/>
                    <a:shade val="95000"/>
                    <a:satMod val="105000"/>
                  </a:sysClr>
                </a:solidFill>
                <a:prstDash val="solid"/>
                <a:round/>
              </a14:hiddenLine>
            </a:ext>
          </a:extLst>
        </c:spPr>
        <c:crossAx val="38677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609155398391388"/>
          <c:y val="0.19940650549895123"/>
          <c:w val="0.25831674243481817"/>
          <c:h val="0.10064410351537367"/>
        </c:manualLayout>
      </c:layout>
      <c:overlay val="0"/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20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="1">
                <a:latin typeface="Arial"/>
                <a:ea typeface="Arial"/>
                <a:cs typeface="Arial"/>
              </a:defRPr>
            </a:pPr>
            <a:r>
              <a:rPr lang="hr-HR" sz="1200" dirty="0"/>
              <a:t>WEEE - </a:t>
            </a:r>
            <a:r>
              <a:rPr lang="hr-HR" sz="1200" baseline="0" dirty="0"/>
              <a:t>2018 </a:t>
            </a:r>
            <a:r>
              <a:rPr lang="en-US" sz="1200" b="0" dirty="0"/>
              <a:t>(</a:t>
            </a:r>
            <a:r>
              <a:rPr lang="hr-HR" sz="1200" b="0" dirty="0"/>
              <a:t>KG/INH</a:t>
            </a:r>
            <a:r>
              <a:rPr lang="en-US" sz="1200" b="0" dirty="0"/>
              <a:t>)</a:t>
            </a:r>
          </a:p>
        </c:rich>
      </c:tx>
      <c:layout>
        <c:manualLayout>
          <c:xMode val="edge"/>
          <c:yMode val="edge"/>
          <c:x val="0.35132496096215821"/>
          <c:y val="3.59860509632605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5877214718005E-2"/>
          <c:y val="0.16297069225045335"/>
          <c:w val="0.93874562756858315"/>
          <c:h val="0.57761095885475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2'!$C$61</c:f>
              <c:strCache>
                <c:ptCount val="1"/>
                <c:pt idx="0">
                  <c:v> EE stavljen na tržište (2015-2017)</c:v>
                </c:pt>
              </c:strCache>
            </c:strRef>
          </c:tx>
          <c:spPr>
            <a:solidFill>
              <a:srgbClr val="32AFAF">
                <a:lumMod val="100000"/>
              </a:srgbClr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'Figure 2'!$B$62:$B$96</c:f>
              <c:strCache>
                <c:ptCount val="35"/>
                <c:pt idx="0">
                  <c:v>EU (¹)</c:v>
                </c:pt>
                <c:pt idx="2">
                  <c:v>Malta (⁴)</c:v>
                </c:pt>
                <c:pt idx="3">
                  <c:v>Denmark</c:v>
                </c:pt>
                <c:pt idx="4">
                  <c:v>Sweden</c:v>
                </c:pt>
                <c:pt idx="5">
                  <c:v>France</c:v>
                </c:pt>
                <c:pt idx="6">
                  <c:v>Belgium</c:v>
                </c:pt>
                <c:pt idx="7">
                  <c:v>Germany</c:v>
                </c:pt>
                <c:pt idx="8">
                  <c:v>Austria</c:v>
                </c:pt>
                <c:pt idx="9">
                  <c:v>Netherlands</c:v>
                </c:pt>
                <c:pt idx="10">
                  <c:v>Finland</c:v>
                </c:pt>
                <c:pt idx="11">
                  <c:v>Luxembourg</c:v>
                </c:pt>
                <c:pt idx="12">
                  <c:v>Ireland</c:v>
                </c:pt>
                <c:pt idx="13">
                  <c:v>Czechia</c:v>
                </c:pt>
                <c:pt idx="14">
                  <c:v>Slovenia (¹)</c:v>
                </c:pt>
                <c:pt idx="15">
                  <c:v>Poland</c:v>
                </c:pt>
                <c:pt idx="16">
                  <c:v>Italy (²)</c:v>
                </c:pt>
                <c:pt idx="17">
                  <c:v>Spain</c:v>
                </c:pt>
                <c:pt idx="18">
                  <c:v>Portugal (⁴)</c:v>
                </c:pt>
                <c:pt idx="19">
                  <c:v>Estonia</c:v>
                </c:pt>
                <c:pt idx="20">
                  <c:v>Greece (⁶)</c:v>
                </c:pt>
                <c:pt idx="21">
                  <c:v>Hungary (⁵)</c:v>
                </c:pt>
                <c:pt idx="22">
                  <c:v>Croatia</c:v>
                </c:pt>
                <c:pt idx="23">
                  <c:v>Slovakia</c:v>
                </c:pt>
                <c:pt idx="24">
                  <c:v>Lithuania</c:v>
                </c:pt>
                <c:pt idx="25">
                  <c:v>Latvia</c:v>
                </c:pt>
                <c:pt idx="26">
                  <c:v>Bulgaria (⁶)</c:v>
                </c:pt>
                <c:pt idx="27">
                  <c:v>Cyprus (⁴)(⁶)</c:v>
                </c:pt>
                <c:pt idx="28">
                  <c:v>Romania (³)</c:v>
                </c:pt>
                <c:pt idx="30">
                  <c:v>Iceland</c:v>
                </c:pt>
                <c:pt idx="31">
                  <c:v>Norway</c:v>
                </c:pt>
                <c:pt idx="32">
                  <c:v>Liechtenstein (⁶)</c:v>
                </c:pt>
                <c:pt idx="34">
                  <c:v>United Kingdom</c:v>
                </c:pt>
              </c:strCache>
            </c:strRef>
          </c:cat>
          <c:val>
            <c:numRef>
              <c:f>'Figure 2'!$C$62:$C$96</c:f>
              <c:numCache>
                <c:formatCode>General</c:formatCode>
                <c:ptCount val="35"/>
                <c:pt idx="0" formatCode="0.0">
                  <c:v>19.086666666666662</c:v>
                </c:pt>
                <c:pt idx="2" formatCode="0.0">
                  <c:v>30.540000000000003</c:v>
                </c:pt>
                <c:pt idx="3" formatCode="0.0">
                  <c:v>28.259999999999987</c:v>
                </c:pt>
                <c:pt idx="4" formatCode="0.0">
                  <c:v>26.676666666666691</c:v>
                </c:pt>
                <c:pt idx="5" formatCode="0.0">
                  <c:v>26.503333333333178</c:v>
                </c:pt>
                <c:pt idx="6" formatCode="0.0">
                  <c:v>24.689999999999987</c:v>
                </c:pt>
                <c:pt idx="7" formatCode="0.0">
                  <c:v>24.063333333333155</c:v>
                </c:pt>
                <c:pt idx="8" formatCode="0.0">
                  <c:v>23.14</c:v>
                </c:pt>
                <c:pt idx="9" formatCode="0.0">
                  <c:v>22.14</c:v>
                </c:pt>
                <c:pt idx="10" formatCode="0.0">
                  <c:v>22.139999999999997</c:v>
                </c:pt>
                <c:pt idx="11" formatCode="0.0">
                  <c:v>20.793333333333162</c:v>
                </c:pt>
                <c:pt idx="12" formatCode="0.0">
                  <c:v>20.406666666666666</c:v>
                </c:pt>
                <c:pt idx="13" formatCode="0.0">
                  <c:v>18.07</c:v>
                </c:pt>
                <c:pt idx="14" formatCode="0.0">
                  <c:v>16.163333333333178</c:v>
                </c:pt>
                <c:pt idx="15" formatCode="0.0">
                  <c:v>15.073333333333332</c:v>
                </c:pt>
                <c:pt idx="16" formatCode="0.0">
                  <c:v>14.533333333333333</c:v>
                </c:pt>
                <c:pt idx="17" formatCode="0.0">
                  <c:v>13.596666666666676</c:v>
                </c:pt>
                <c:pt idx="18" formatCode="0.0">
                  <c:v>12.54666666666667</c:v>
                </c:pt>
                <c:pt idx="19" formatCode="0.0">
                  <c:v>12.14666666666667</c:v>
                </c:pt>
                <c:pt idx="20" formatCode="0.0">
                  <c:v>12.053333333333336</c:v>
                </c:pt>
                <c:pt idx="21" formatCode="0.0">
                  <c:v>12</c:v>
                </c:pt>
                <c:pt idx="22" formatCode="0.0">
                  <c:v>11.933333333333332</c:v>
                </c:pt>
                <c:pt idx="23" formatCode="0.0">
                  <c:v>11.463333333333336</c:v>
                </c:pt>
                <c:pt idx="24" formatCode="0.0">
                  <c:v>11.25</c:v>
                </c:pt>
                <c:pt idx="25" formatCode="0.0">
                  <c:v>10.363333333333356</c:v>
                </c:pt>
                <c:pt idx="26" formatCode="0.0">
                  <c:v>10.063333333333334</c:v>
                </c:pt>
                <c:pt idx="27" formatCode="0.0">
                  <c:v>9.6733333333333338</c:v>
                </c:pt>
                <c:pt idx="28" formatCode="0.0">
                  <c:v>7.45</c:v>
                </c:pt>
                <c:pt idx="30" formatCode="0.0">
                  <c:v>35.70000000000001</c:v>
                </c:pt>
                <c:pt idx="31" formatCode="0.0">
                  <c:v>34.766666666666417</c:v>
                </c:pt>
                <c:pt idx="32" formatCode="0.0">
                  <c:v>12.566666666666714</c:v>
                </c:pt>
                <c:pt idx="34" formatCode="0.0">
                  <c:v>26.036666666666665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9-4679-B424-AC38C639A1D3}"/>
            </c:ext>
          </c:extLst>
        </c:ser>
        <c:ser>
          <c:idx val="1"/>
          <c:order val="1"/>
          <c:tx>
            <c:strRef>
              <c:f>'Figure 2'!$D$61</c:f>
              <c:strCache>
                <c:ptCount val="1"/>
                <c:pt idx="0">
                  <c:v>Sakupljeni EE otpad (2018)</c:v>
                </c:pt>
              </c:strCache>
            </c:strRef>
          </c:tx>
          <c:spPr>
            <a:solidFill>
              <a:srgbClr val="C84B96">
                <a:lumMod val="100000"/>
              </a:srgbClr>
            </a:solidFill>
            <a:ln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'Figure 2'!$B$62:$B$96</c:f>
              <c:strCache>
                <c:ptCount val="35"/>
                <c:pt idx="0">
                  <c:v>EU (¹)</c:v>
                </c:pt>
                <c:pt idx="2">
                  <c:v>Malta (⁴)</c:v>
                </c:pt>
                <c:pt idx="3">
                  <c:v>Denmark</c:v>
                </c:pt>
                <c:pt idx="4">
                  <c:v>Sweden</c:v>
                </c:pt>
                <c:pt idx="5">
                  <c:v>France</c:v>
                </c:pt>
                <c:pt idx="6">
                  <c:v>Belgium</c:v>
                </c:pt>
                <c:pt idx="7">
                  <c:v>Germany</c:v>
                </c:pt>
                <c:pt idx="8">
                  <c:v>Austria</c:v>
                </c:pt>
                <c:pt idx="9">
                  <c:v>Netherlands</c:v>
                </c:pt>
                <c:pt idx="10">
                  <c:v>Finland</c:v>
                </c:pt>
                <c:pt idx="11">
                  <c:v>Luxembourg</c:v>
                </c:pt>
                <c:pt idx="12">
                  <c:v>Ireland</c:v>
                </c:pt>
                <c:pt idx="13">
                  <c:v>Czechia</c:v>
                </c:pt>
                <c:pt idx="14">
                  <c:v>Slovenia (¹)</c:v>
                </c:pt>
                <c:pt idx="15">
                  <c:v>Poland</c:v>
                </c:pt>
                <c:pt idx="16">
                  <c:v>Italy (²)</c:v>
                </c:pt>
                <c:pt idx="17">
                  <c:v>Spain</c:v>
                </c:pt>
                <c:pt idx="18">
                  <c:v>Portugal (⁴)</c:v>
                </c:pt>
                <c:pt idx="19">
                  <c:v>Estonia</c:v>
                </c:pt>
                <c:pt idx="20">
                  <c:v>Greece (⁶)</c:v>
                </c:pt>
                <c:pt idx="21">
                  <c:v>Hungary (⁵)</c:v>
                </c:pt>
                <c:pt idx="22">
                  <c:v>Croatia</c:v>
                </c:pt>
                <c:pt idx="23">
                  <c:v>Slovakia</c:v>
                </c:pt>
                <c:pt idx="24">
                  <c:v>Lithuania</c:v>
                </c:pt>
                <c:pt idx="25">
                  <c:v>Latvia</c:v>
                </c:pt>
                <c:pt idx="26">
                  <c:v>Bulgaria (⁶)</c:v>
                </c:pt>
                <c:pt idx="27">
                  <c:v>Cyprus (⁴)(⁶)</c:v>
                </c:pt>
                <c:pt idx="28">
                  <c:v>Romania (³)</c:v>
                </c:pt>
                <c:pt idx="30">
                  <c:v>Iceland</c:v>
                </c:pt>
                <c:pt idx="31">
                  <c:v>Norway</c:v>
                </c:pt>
                <c:pt idx="32">
                  <c:v>Liechtenstein (⁶)</c:v>
                </c:pt>
                <c:pt idx="34">
                  <c:v>United Kingdom</c:v>
                </c:pt>
              </c:strCache>
            </c:strRef>
          </c:cat>
          <c:val>
            <c:numRef>
              <c:f>'Figure 2'!$D$62:$D$96</c:f>
              <c:numCache>
                <c:formatCode>General</c:formatCode>
                <c:ptCount val="35"/>
                <c:pt idx="0" formatCode="0.0">
                  <c:v>8.9</c:v>
                </c:pt>
                <c:pt idx="2" formatCode="0.0">
                  <c:v>6.31</c:v>
                </c:pt>
                <c:pt idx="3" formatCode="0.0">
                  <c:v>12.29</c:v>
                </c:pt>
                <c:pt idx="4" formatCode="0.0">
                  <c:v>14.19</c:v>
                </c:pt>
                <c:pt idx="5" formatCode="0.0">
                  <c:v>12.16</c:v>
                </c:pt>
                <c:pt idx="6" formatCode="0.0">
                  <c:v>12.1</c:v>
                </c:pt>
                <c:pt idx="7" formatCode="0.0">
                  <c:v>10.29</c:v>
                </c:pt>
                <c:pt idx="8" formatCode="0.0">
                  <c:v>13.17</c:v>
                </c:pt>
                <c:pt idx="9" formatCode="0.0">
                  <c:v>10.7</c:v>
                </c:pt>
                <c:pt idx="10" formatCode="0.0">
                  <c:v>12.09</c:v>
                </c:pt>
                <c:pt idx="11" formatCode="0.0">
                  <c:v>9.98</c:v>
                </c:pt>
                <c:pt idx="12" formatCode="0.0">
                  <c:v>12.88</c:v>
                </c:pt>
                <c:pt idx="13" formatCode="0.0">
                  <c:v>8.76</c:v>
                </c:pt>
                <c:pt idx="14" formatCode="0.0">
                  <c:v>6.48</c:v>
                </c:pt>
                <c:pt idx="15" formatCode="0.0">
                  <c:v>6.73</c:v>
                </c:pt>
                <c:pt idx="16" formatCode="0.0">
                  <c:v>5.67</c:v>
                </c:pt>
                <c:pt idx="17" formatCode="0.0">
                  <c:v>6.85</c:v>
                </c:pt>
                <c:pt idx="18" formatCode="0.0">
                  <c:v>6.8</c:v>
                </c:pt>
                <c:pt idx="19" formatCode="0.0">
                  <c:v>7.57</c:v>
                </c:pt>
                <c:pt idx="20" formatCode="0.0">
                  <c:v>5.41</c:v>
                </c:pt>
                <c:pt idx="21" formatCode="0.0">
                  <c:v>7.1499999999999995</c:v>
                </c:pt>
                <c:pt idx="22" formatCode="0.0">
                  <c:v>10.15</c:v>
                </c:pt>
                <c:pt idx="23" formatCode="0.0">
                  <c:v>5.85</c:v>
                </c:pt>
                <c:pt idx="24" formatCode="0.0">
                  <c:v>5.08</c:v>
                </c:pt>
                <c:pt idx="25" formatCode="0.0">
                  <c:v>5.22</c:v>
                </c:pt>
                <c:pt idx="26" formatCode="0.0">
                  <c:v>7.49</c:v>
                </c:pt>
                <c:pt idx="27" formatCode="0.0">
                  <c:v>5.46</c:v>
                </c:pt>
                <c:pt idx="28" formatCode="0.0">
                  <c:v>2.3699999999999997</c:v>
                </c:pt>
                <c:pt idx="30" formatCode="0.0">
                  <c:v>9.4600000000000026</c:v>
                </c:pt>
                <c:pt idx="31" formatCode="0.0">
                  <c:v>18.16</c:v>
                </c:pt>
                <c:pt idx="32" formatCode="0.0">
                  <c:v>15.26</c:v>
                </c:pt>
                <c:pt idx="34" formatCode="0.0">
                  <c:v>12.28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69-4679-B424-AC38C639A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587072"/>
        <c:axId val="65588608"/>
      </c:barChart>
      <c:catAx>
        <c:axId val="6558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/>
            </a:pPr>
            <a:endParaRPr lang="sr-Latn-RS"/>
          </a:p>
        </c:txPr>
        <c:crossAx val="65588608"/>
        <c:crosses val="autoZero"/>
        <c:auto val="1"/>
        <c:lblAlgn val="ctr"/>
        <c:lblOffset val="100"/>
        <c:tickMarkSkip val="1"/>
        <c:noMultiLvlLbl val="0"/>
      </c:catAx>
      <c:valAx>
        <c:axId val="6558860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ysClr val="windowText" lastClr="000000">
                    <a:tint val="75000"/>
                    <a:shade val="95000"/>
                    <a:satMod val="105000"/>
                  </a:sysClr>
                </a:solidFill>
                <a:prstDash val="solid"/>
                <a:round/>
              </a14:hiddenLine>
            </a:ext>
          </a:extLst>
        </c:spPr>
        <c:crossAx val="65587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9497760648227046E-2"/>
          <c:y val="0.91598113772657364"/>
          <c:w val="0.7578966929133909"/>
          <c:h val="3.6057410472150109E-2"/>
        </c:manualLayout>
      </c:layout>
      <c:overlay val="0"/>
      <c:spPr>
        <a:noFill/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  <c:txPr>
        <a:bodyPr/>
        <a:lstStyle/>
        <a:p>
          <a:pPr>
            <a:defRPr b="1"/>
          </a:pPr>
          <a:endParaRPr lang="sr-Latn-R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20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9B276-DACD-40C8-B3FA-6950A8E3240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ECCEB0-71A1-429A-A3DC-0E464920C959}">
      <dgm:prSet/>
      <dgm:spPr/>
      <dgm:t>
        <a:bodyPr/>
        <a:lstStyle/>
        <a:p>
          <a:r>
            <a:rPr lang="hr-HR" b="1" dirty="0" err="1"/>
            <a:t>Population</a:t>
          </a:r>
          <a:r>
            <a:rPr lang="hr-HR" b="1" dirty="0"/>
            <a:t>: 4,284,899 (2011 </a:t>
          </a:r>
          <a:r>
            <a:rPr lang="hr-HR" b="1" dirty="0" err="1"/>
            <a:t>census</a:t>
          </a:r>
          <a:r>
            <a:rPr lang="hr-HR" b="1" dirty="0"/>
            <a:t>)</a:t>
          </a:r>
          <a:endParaRPr lang="en-US" b="1" dirty="0"/>
        </a:p>
      </dgm:t>
    </dgm:pt>
    <dgm:pt modelId="{AEF9FD61-284C-4AF9-8434-2401D9E15053}" type="parTrans" cxnId="{6CD5298D-1E42-45D1-B267-5F05BAD441AC}">
      <dgm:prSet/>
      <dgm:spPr/>
      <dgm:t>
        <a:bodyPr/>
        <a:lstStyle/>
        <a:p>
          <a:endParaRPr lang="en-US" b="1"/>
        </a:p>
      </dgm:t>
    </dgm:pt>
    <dgm:pt modelId="{EDB636C6-376D-4C98-A19C-F9237FFE21E1}" type="sibTrans" cxnId="{6CD5298D-1E42-45D1-B267-5F05BAD441AC}">
      <dgm:prSet/>
      <dgm:spPr/>
      <dgm:t>
        <a:bodyPr/>
        <a:lstStyle/>
        <a:p>
          <a:endParaRPr lang="en-US" b="1"/>
        </a:p>
      </dgm:t>
    </dgm:pt>
    <dgm:pt modelId="{B25EB575-6914-4CBC-A1D8-C0E9F3B83558}">
      <dgm:prSet/>
      <dgm:spPr/>
      <dgm:t>
        <a:bodyPr/>
        <a:lstStyle/>
        <a:p>
          <a:r>
            <a:rPr lang="hr-HR" b="1"/>
            <a:t>Total area: 56,594 km2</a:t>
          </a:r>
          <a:endParaRPr lang="en-US" b="1"/>
        </a:p>
      </dgm:t>
    </dgm:pt>
    <dgm:pt modelId="{89D13C5C-2717-4C3F-8155-E79AF6AE8BC0}" type="parTrans" cxnId="{79812B67-9ADE-4947-B8E6-4FF1B6A1CD27}">
      <dgm:prSet/>
      <dgm:spPr/>
      <dgm:t>
        <a:bodyPr/>
        <a:lstStyle/>
        <a:p>
          <a:endParaRPr lang="en-US" b="1"/>
        </a:p>
      </dgm:t>
    </dgm:pt>
    <dgm:pt modelId="{ED0585A6-98DB-4313-9A7E-9A09D6506217}" type="sibTrans" cxnId="{79812B67-9ADE-4947-B8E6-4FF1B6A1CD27}">
      <dgm:prSet/>
      <dgm:spPr/>
      <dgm:t>
        <a:bodyPr/>
        <a:lstStyle/>
        <a:p>
          <a:endParaRPr lang="en-US" b="1"/>
        </a:p>
      </dgm:t>
    </dgm:pt>
    <dgm:pt modelId="{4C5E9C19-F703-4A14-A88D-CAEF650397F3}">
      <dgm:prSet/>
      <dgm:spPr/>
      <dgm:t>
        <a:bodyPr/>
        <a:lstStyle/>
        <a:p>
          <a:r>
            <a:rPr lang="hr-HR" b="1" dirty="0"/>
            <a:t>3,7 </a:t>
          </a:r>
          <a:r>
            <a:rPr lang="hr-HR" b="1" dirty="0" err="1"/>
            <a:t>mil</a:t>
          </a:r>
          <a:r>
            <a:rPr lang="hr-HR" b="1" dirty="0"/>
            <a:t> t (2015), 97% </a:t>
          </a:r>
          <a:r>
            <a:rPr lang="hr-HR" b="1" dirty="0" err="1"/>
            <a:t>non</a:t>
          </a:r>
          <a:r>
            <a:rPr lang="hr-HR" b="1" dirty="0"/>
            <a:t> </a:t>
          </a:r>
          <a:r>
            <a:rPr lang="hr-HR" b="1" dirty="0" err="1"/>
            <a:t>hazardous</a:t>
          </a:r>
          <a:r>
            <a:rPr lang="hr-HR" b="1" dirty="0"/>
            <a:t> </a:t>
          </a:r>
          <a:r>
            <a:rPr lang="hr-HR" b="1" dirty="0" err="1"/>
            <a:t>waste</a:t>
          </a:r>
          <a:endParaRPr lang="en-US" b="1" dirty="0"/>
        </a:p>
      </dgm:t>
    </dgm:pt>
    <dgm:pt modelId="{232C7314-748D-4329-ABD9-B4C7AF2C2E30}" type="parTrans" cxnId="{77D6F37C-F1A6-4EAD-BB06-7ED38B5F14F7}">
      <dgm:prSet/>
      <dgm:spPr/>
      <dgm:t>
        <a:bodyPr/>
        <a:lstStyle/>
        <a:p>
          <a:endParaRPr lang="en-US" b="1"/>
        </a:p>
      </dgm:t>
    </dgm:pt>
    <dgm:pt modelId="{57D3684C-8719-4C4B-82AD-5B1D8CB1545E}" type="sibTrans" cxnId="{77D6F37C-F1A6-4EAD-BB06-7ED38B5F14F7}">
      <dgm:prSet/>
      <dgm:spPr/>
      <dgm:t>
        <a:bodyPr/>
        <a:lstStyle/>
        <a:p>
          <a:endParaRPr lang="en-US" b="1"/>
        </a:p>
      </dgm:t>
    </dgm:pt>
    <dgm:pt modelId="{902A1C55-5B49-4F08-ABB3-034E4CE79162}">
      <dgm:prSet/>
      <dgm:spPr/>
      <dgm:t>
        <a:bodyPr/>
        <a:lstStyle/>
        <a:p>
          <a:r>
            <a:rPr lang="hr-HR" b="1" dirty="0"/>
            <a:t>1.682.428 t MSW (2020)</a:t>
          </a:r>
          <a:endParaRPr lang="en-US" b="1" dirty="0"/>
        </a:p>
      </dgm:t>
    </dgm:pt>
    <dgm:pt modelId="{FB2F4858-9A08-44C9-93D0-4C1A3724D657}" type="parTrans" cxnId="{4F7CA91D-D02D-4724-ADBC-0E2016511F80}">
      <dgm:prSet/>
      <dgm:spPr/>
      <dgm:t>
        <a:bodyPr/>
        <a:lstStyle/>
        <a:p>
          <a:endParaRPr lang="en-US" b="1"/>
        </a:p>
      </dgm:t>
    </dgm:pt>
    <dgm:pt modelId="{07332F6E-2F0A-48EF-8CD4-BB1065CE1306}" type="sibTrans" cxnId="{4F7CA91D-D02D-4724-ADBC-0E2016511F80}">
      <dgm:prSet/>
      <dgm:spPr/>
      <dgm:t>
        <a:bodyPr/>
        <a:lstStyle/>
        <a:p>
          <a:endParaRPr lang="en-US" b="1"/>
        </a:p>
      </dgm:t>
    </dgm:pt>
    <dgm:pt modelId="{CB5F7E7C-B01F-4996-AB86-64005BAB6158}">
      <dgm:prSet/>
      <dgm:spPr/>
      <dgm:t>
        <a:bodyPr/>
        <a:lstStyle/>
        <a:p>
          <a:r>
            <a:rPr lang="hr-HR" b="1" dirty="0"/>
            <a:t>8 </a:t>
          </a:r>
          <a:r>
            <a:rPr lang="hr-HR" b="1" dirty="0" err="1"/>
            <a:t>years</a:t>
          </a:r>
          <a:r>
            <a:rPr lang="hr-HR" b="1" dirty="0"/>
            <a:t> </a:t>
          </a:r>
          <a:r>
            <a:rPr lang="hr-HR" b="1" dirty="0" err="1"/>
            <a:t>member</a:t>
          </a:r>
          <a:r>
            <a:rPr lang="hr-HR" b="1" dirty="0"/>
            <a:t> </a:t>
          </a:r>
          <a:r>
            <a:rPr lang="hr-HR" b="1" dirty="0" err="1"/>
            <a:t>of</a:t>
          </a:r>
          <a:r>
            <a:rPr lang="hr-HR" b="1" dirty="0"/>
            <a:t> EU</a:t>
          </a:r>
          <a:endParaRPr lang="en-US" b="1" dirty="0"/>
        </a:p>
      </dgm:t>
    </dgm:pt>
    <dgm:pt modelId="{BD60BD5C-C662-4F02-9EBA-D827D11A579A}" type="parTrans" cxnId="{9CDE67E1-4784-4070-A7C7-DDCFAA2980EF}">
      <dgm:prSet/>
      <dgm:spPr/>
      <dgm:t>
        <a:bodyPr/>
        <a:lstStyle/>
        <a:p>
          <a:endParaRPr lang="en-US" b="1"/>
        </a:p>
      </dgm:t>
    </dgm:pt>
    <dgm:pt modelId="{972CBB3A-23CE-4142-83D1-6F26FBAC7168}" type="sibTrans" cxnId="{9CDE67E1-4784-4070-A7C7-DDCFAA2980EF}">
      <dgm:prSet/>
      <dgm:spPr/>
      <dgm:t>
        <a:bodyPr/>
        <a:lstStyle/>
        <a:p>
          <a:endParaRPr lang="en-US" b="1"/>
        </a:p>
      </dgm:t>
    </dgm:pt>
    <dgm:pt modelId="{A23804B2-B532-4729-9FC1-63AA8D69EB5F}">
      <dgm:prSet/>
      <dgm:spPr/>
      <dgm:t>
        <a:bodyPr/>
        <a:lstStyle/>
        <a:p>
          <a:r>
            <a:rPr lang="hr-HR" b="1" dirty="0"/>
            <a:t>414 kg/</a:t>
          </a:r>
          <a:r>
            <a:rPr lang="hr-HR" b="1" dirty="0" err="1"/>
            <a:t>inh</a:t>
          </a:r>
          <a:r>
            <a:rPr lang="hr-HR" b="1" dirty="0"/>
            <a:t> (2020)</a:t>
          </a:r>
          <a:endParaRPr lang="en-US" b="1" dirty="0"/>
        </a:p>
      </dgm:t>
    </dgm:pt>
    <dgm:pt modelId="{7FC2F084-6026-4F60-AD25-19230CD33EA5}" type="parTrans" cxnId="{DEE17168-D9C4-4E09-BC3C-1024EFFF677D}">
      <dgm:prSet/>
      <dgm:spPr/>
      <dgm:t>
        <a:bodyPr/>
        <a:lstStyle/>
        <a:p>
          <a:endParaRPr lang="hr-HR" b="1"/>
        </a:p>
      </dgm:t>
    </dgm:pt>
    <dgm:pt modelId="{B977B5AE-A185-4C6C-9F67-D1244D4330C1}" type="sibTrans" cxnId="{DEE17168-D9C4-4E09-BC3C-1024EFFF677D}">
      <dgm:prSet/>
      <dgm:spPr/>
      <dgm:t>
        <a:bodyPr/>
        <a:lstStyle/>
        <a:p>
          <a:endParaRPr lang="hr-HR" b="1"/>
        </a:p>
      </dgm:t>
    </dgm:pt>
    <dgm:pt modelId="{633CE89A-7326-435D-9AA9-DEEBA7D381AE}">
      <dgm:prSet/>
      <dgm:spPr/>
      <dgm:t>
        <a:bodyPr/>
        <a:lstStyle/>
        <a:p>
          <a:r>
            <a:rPr lang="hr-HR" b="1" dirty="0"/>
            <a:t>41 % separate </a:t>
          </a:r>
          <a:r>
            <a:rPr lang="hr-HR" b="1" dirty="0" err="1"/>
            <a:t>collection</a:t>
          </a:r>
          <a:r>
            <a:rPr lang="hr-HR" b="1" dirty="0"/>
            <a:t> (2020) </a:t>
          </a:r>
          <a:endParaRPr lang="en-US" b="1" dirty="0"/>
        </a:p>
      </dgm:t>
    </dgm:pt>
    <dgm:pt modelId="{27EF1F62-19F0-4B03-9803-D69369859DFA}" type="parTrans" cxnId="{D360E2F0-6BBA-46D5-95C4-7B782A09614C}">
      <dgm:prSet/>
      <dgm:spPr/>
      <dgm:t>
        <a:bodyPr/>
        <a:lstStyle/>
        <a:p>
          <a:endParaRPr lang="hr-HR" b="1"/>
        </a:p>
      </dgm:t>
    </dgm:pt>
    <dgm:pt modelId="{D606E07B-E54F-4DAA-8673-33230455303B}" type="sibTrans" cxnId="{D360E2F0-6BBA-46D5-95C4-7B782A09614C}">
      <dgm:prSet/>
      <dgm:spPr/>
      <dgm:t>
        <a:bodyPr/>
        <a:lstStyle/>
        <a:p>
          <a:endParaRPr lang="hr-HR" b="1"/>
        </a:p>
      </dgm:t>
    </dgm:pt>
    <dgm:pt modelId="{A45B3CF7-6297-44A7-A50D-40A426D1F012}" type="pres">
      <dgm:prSet presAssocID="{5269B276-DACD-40C8-B3FA-6950A8E32400}" presName="vert0" presStyleCnt="0">
        <dgm:presLayoutVars>
          <dgm:dir/>
          <dgm:animOne val="branch"/>
          <dgm:animLvl val="lvl"/>
        </dgm:presLayoutVars>
      </dgm:prSet>
      <dgm:spPr/>
    </dgm:pt>
    <dgm:pt modelId="{959672D6-FDB8-4420-8D85-CCA802A225E6}" type="pres">
      <dgm:prSet presAssocID="{E0ECCEB0-71A1-429A-A3DC-0E464920C959}" presName="thickLine" presStyleLbl="alignNode1" presStyleIdx="0" presStyleCnt="7"/>
      <dgm:spPr/>
    </dgm:pt>
    <dgm:pt modelId="{1C7B18B0-E458-4DD2-B62B-B2EB73A67892}" type="pres">
      <dgm:prSet presAssocID="{E0ECCEB0-71A1-429A-A3DC-0E464920C959}" presName="horz1" presStyleCnt="0"/>
      <dgm:spPr/>
    </dgm:pt>
    <dgm:pt modelId="{811EC40B-74F3-4690-836E-A3B92411CA3F}" type="pres">
      <dgm:prSet presAssocID="{E0ECCEB0-71A1-429A-A3DC-0E464920C959}" presName="tx1" presStyleLbl="revTx" presStyleIdx="0" presStyleCnt="7"/>
      <dgm:spPr/>
    </dgm:pt>
    <dgm:pt modelId="{9C1C70F0-C551-4414-A080-7ABCA69F0451}" type="pres">
      <dgm:prSet presAssocID="{E0ECCEB0-71A1-429A-A3DC-0E464920C959}" presName="vert1" presStyleCnt="0"/>
      <dgm:spPr/>
    </dgm:pt>
    <dgm:pt modelId="{4AC3719F-88FD-4784-BE62-A360402C867E}" type="pres">
      <dgm:prSet presAssocID="{B25EB575-6914-4CBC-A1D8-C0E9F3B83558}" presName="thickLine" presStyleLbl="alignNode1" presStyleIdx="1" presStyleCnt="7"/>
      <dgm:spPr/>
    </dgm:pt>
    <dgm:pt modelId="{E9F4C560-6E29-4B5E-A99F-450AFBD39343}" type="pres">
      <dgm:prSet presAssocID="{B25EB575-6914-4CBC-A1D8-C0E9F3B83558}" presName="horz1" presStyleCnt="0"/>
      <dgm:spPr/>
    </dgm:pt>
    <dgm:pt modelId="{16678675-0F78-40AF-AF1B-20718A83AA39}" type="pres">
      <dgm:prSet presAssocID="{B25EB575-6914-4CBC-A1D8-C0E9F3B83558}" presName="tx1" presStyleLbl="revTx" presStyleIdx="1" presStyleCnt="7"/>
      <dgm:spPr/>
    </dgm:pt>
    <dgm:pt modelId="{AFE1A34A-6EB8-4C2F-ACE5-84FF31AD7851}" type="pres">
      <dgm:prSet presAssocID="{B25EB575-6914-4CBC-A1D8-C0E9F3B83558}" presName="vert1" presStyleCnt="0"/>
      <dgm:spPr/>
    </dgm:pt>
    <dgm:pt modelId="{204EB54A-C41C-4970-9088-DAA2B68ED4EC}" type="pres">
      <dgm:prSet presAssocID="{4C5E9C19-F703-4A14-A88D-CAEF650397F3}" presName="thickLine" presStyleLbl="alignNode1" presStyleIdx="2" presStyleCnt="7"/>
      <dgm:spPr/>
    </dgm:pt>
    <dgm:pt modelId="{FE3DC323-0E9F-4D65-98D9-1B421B2EC868}" type="pres">
      <dgm:prSet presAssocID="{4C5E9C19-F703-4A14-A88D-CAEF650397F3}" presName="horz1" presStyleCnt="0"/>
      <dgm:spPr/>
    </dgm:pt>
    <dgm:pt modelId="{C609876B-C8D1-4BC9-B65A-D744849DE0B9}" type="pres">
      <dgm:prSet presAssocID="{4C5E9C19-F703-4A14-A88D-CAEF650397F3}" presName="tx1" presStyleLbl="revTx" presStyleIdx="2" presStyleCnt="7"/>
      <dgm:spPr/>
    </dgm:pt>
    <dgm:pt modelId="{3FD224F2-2AFD-49EB-917F-FF47221D30FC}" type="pres">
      <dgm:prSet presAssocID="{4C5E9C19-F703-4A14-A88D-CAEF650397F3}" presName="vert1" presStyleCnt="0"/>
      <dgm:spPr/>
    </dgm:pt>
    <dgm:pt modelId="{44E1BE41-1D71-4F1D-8A8F-FAA9284067A8}" type="pres">
      <dgm:prSet presAssocID="{902A1C55-5B49-4F08-ABB3-034E4CE79162}" presName="thickLine" presStyleLbl="alignNode1" presStyleIdx="3" presStyleCnt="7"/>
      <dgm:spPr/>
    </dgm:pt>
    <dgm:pt modelId="{B05E64A4-4B28-4488-B3CD-FCA52EB83B52}" type="pres">
      <dgm:prSet presAssocID="{902A1C55-5B49-4F08-ABB3-034E4CE79162}" presName="horz1" presStyleCnt="0"/>
      <dgm:spPr/>
    </dgm:pt>
    <dgm:pt modelId="{B8F9EC65-9059-4B34-AA38-ED0606C5567E}" type="pres">
      <dgm:prSet presAssocID="{902A1C55-5B49-4F08-ABB3-034E4CE79162}" presName="tx1" presStyleLbl="revTx" presStyleIdx="3" presStyleCnt="7"/>
      <dgm:spPr/>
    </dgm:pt>
    <dgm:pt modelId="{1E293916-921D-4103-8FA4-E1351D4E0241}" type="pres">
      <dgm:prSet presAssocID="{902A1C55-5B49-4F08-ABB3-034E4CE79162}" presName="vert1" presStyleCnt="0"/>
      <dgm:spPr/>
    </dgm:pt>
    <dgm:pt modelId="{E81063AF-0160-40C4-B95D-E4E5342E7D59}" type="pres">
      <dgm:prSet presAssocID="{A23804B2-B532-4729-9FC1-63AA8D69EB5F}" presName="thickLine" presStyleLbl="alignNode1" presStyleIdx="4" presStyleCnt="7"/>
      <dgm:spPr/>
    </dgm:pt>
    <dgm:pt modelId="{413C00E0-39E5-4AE9-AF5D-C0AE02067D08}" type="pres">
      <dgm:prSet presAssocID="{A23804B2-B532-4729-9FC1-63AA8D69EB5F}" presName="horz1" presStyleCnt="0"/>
      <dgm:spPr/>
    </dgm:pt>
    <dgm:pt modelId="{16EDA2FE-EEF0-40C1-AB11-78AD0893E89A}" type="pres">
      <dgm:prSet presAssocID="{A23804B2-B532-4729-9FC1-63AA8D69EB5F}" presName="tx1" presStyleLbl="revTx" presStyleIdx="4" presStyleCnt="7"/>
      <dgm:spPr/>
    </dgm:pt>
    <dgm:pt modelId="{10FD17A2-A7BB-4D95-9F5E-E51B084AB165}" type="pres">
      <dgm:prSet presAssocID="{A23804B2-B532-4729-9FC1-63AA8D69EB5F}" presName="vert1" presStyleCnt="0"/>
      <dgm:spPr/>
    </dgm:pt>
    <dgm:pt modelId="{650F94AA-6CCF-49A5-9294-F54592CD0674}" type="pres">
      <dgm:prSet presAssocID="{633CE89A-7326-435D-9AA9-DEEBA7D381AE}" presName="thickLine" presStyleLbl="alignNode1" presStyleIdx="5" presStyleCnt="7"/>
      <dgm:spPr/>
    </dgm:pt>
    <dgm:pt modelId="{86BDBF65-E669-4412-B95A-08FCDF87FED1}" type="pres">
      <dgm:prSet presAssocID="{633CE89A-7326-435D-9AA9-DEEBA7D381AE}" presName="horz1" presStyleCnt="0"/>
      <dgm:spPr/>
    </dgm:pt>
    <dgm:pt modelId="{7EB0673F-9E23-4CEF-A1B2-B27B0CB88512}" type="pres">
      <dgm:prSet presAssocID="{633CE89A-7326-435D-9AA9-DEEBA7D381AE}" presName="tx1" presStyleLbl="revTx" presStyleIdx="5" presStyleCnt="7"/>
      <dgm:spPr/>
    </dgm:pt>
    <dgm:pt modelId="{A890C31C-E94D-4114-9E7E-28158BADFCB4}" type="pres">
      <dgm:prSet presAssocID="{633CE89A-7326-435D-9AA9-DEEBA7D381AE}" presName="vert1" presStyleCnt="0"/>
      <dgm:spPr/>
    </dgm:pt>
    <dgm:pt modelId="{A253FC47-56F3-4B44-BA28-DE2B6D00715A}" type="pres">
      <dgm:prSet presAssocID="{CB5F7E7C-B01F-4996-AB86-64005BAB6158}" presName="thickLine" presStyleLbl="alignNode1" presStyleIdx="6" presStyleCnt="7"/>
      <dgm:spPr/>
    </dgm:pt>
    <dgm:pt modelId="{F4709ED4-50FD-45A4-B49A-6332D3BD9C51}" type="pres">
      <dgm:prSet presAssocID="{CB5F7E7C-B01F-4996-AB86-64005BAB6158}" presName="horz1" presStyleCnt="0"/>
      <dgm:spPr/>
    </dgm:pt>
    <dgm:pt modelId="{398E98C2-D77D-4825-B680-A73B266D649D}" type="pres">
      <dgm:prSet presAssocID="{CB5F7E7C-B01F-4996-AB86-64005BAB6158}" presName="tx1" presStyleLbl="revTx" presStyleIdx="6" presStyleCnt="7"/>
      <dgm:spPr/>
    </dgm:pt>
    <dgm:pt modelId="{2BFA5361-2B6E-429A-B3F4-8D9820BE10B3}" type="pres">
      <dgm:prSet presAssocID="{CB5F7E7C-B01F-4996-AB86-64005BAB6158}" presName="vert1" presStyleCnt="0"/>
      <dgm:spPr/>
    </dgm:pt>
  </dgm:ptLst>
  <dgm:cxnLst>
    <dgm:cxn modelId="{4F7CA91D-D02D-4724-ADBC-0E2016511F80}" srcId="{5269B276-DACD-40C8-B3FA-6950A8E32400}" destId="{902A1C55-5B49-4F08-ABB3-034E4CE79162}" srcOrd="3" destOrd="0" parTransId="{FB2F4858-9A08-44C9-93D0-4C1A3724D657}" sibTransId="{07332F6E-2F0A-48EF-8CD4-BB1065CE1306}"/>
    <dgm:cxn modelId="{7DA41A35-2408-4266-A2C0-64A5BFD44184}" type="presOf" srcId="{CB5F7E7C-B01F-4996-AB86-64005BAB6158}" destId="{398E98C2-D77D-4825-B680-A73B266D649D}" srcOrd="0" destOrd="0" presId="urn:microsoft.com/office/officeart/2008/layout/LinedList"/>
    <dgm:cxn modelId="{79812B67-9ADE-4947-B8E6-4FF1B6A1CD27}" srcId="{5269B276-DACD-40C8-B3FA-6950A8E32400}" destId="{B25EB575-6914-4CBC-A1D8-C0E9F3B83558}" srcOrd="1" destOrd="0" parTransId="{89D13C5C-2717-4C3F-8155-E79AF6AE8BC0}" sibTransId="{ED0585A6-98DB-4313-9A7E-9A09D6506217}"/>
    <dgm:cxn modelId="{DEE17168-D9C4-4E09-BC3C-1024EFFF677D}" srcId="{5269B276-DACD-40C8-B3FA-6950A8E32400}" destId="{A23804B2-B532-4729-9FC1-63AA8D69EB5F}" srcOrd="4" destOrd="0" parTransId="{7FC2F084-6026-4F60-AD25-19230CD33EA5}" sibTransId="{B977B5AE-A185-4C6C-9F67-D1244D4330C1}"/>
    <dgm:cxn modelId="{A9A63B70-9DD7-4391-BCBC-F63FF204AC82}" type="presOf" srcId="{B25EB575-6914-4CBC-A1D8-C0E9F3B83558}" destId="{16678675-0F78-40AF-AF1B-20718A83AA39}" srcOrd="0" destOrd="0" presId="urn:microsoft.com/office/officeart/2008/layout/LinedList"/>
    <dgm:cxn modelId="{77D6F37C-F1A6-4EAD-BB06-7ED38B5F14F7}" srcId="{5269B276-DACD-40C8-B3FA-6950A8E32400}" destId="{4C5E9C19-F703-4A14-A88D-CAEF650397F3}" srcOrd="2" destOrd="0" parTransId="{232C7314-748D-4329-ABD9-B4C7AF2C2E30}" sibTransId="{57D3684C-8719-4C4B-82AD-5B1D8CB1545E}"/>
    <dgm:cxn modelId="{6CD5298D-1E42-45D1-B267-5F05BAD441AC}" srcId="{5269B276-DACD-40C8-B3FA-6950A8E32400}" destId="{E0ECCEB0-71A1-429A-A3DC-0E464920C959}" srcOrd="0" destOrd="0" parTransId="{AEF9FD61-284C-4AF9-8434-2401D9E15053}" sibTransId="{EDB636C6-376D-4C98-A19C-F9237FFE21E1}"/>
    <dgm:cxn modelId="{997AC48E-474A-4887-A334-293BCFF2F2F5}" type="presOf" srcId="{A23804B2-B532-4729-9FC1-63AA8D69EB5F}" destId="{16EDA2FE-EEF0-40C1-AB11-78AD0893E89A}" srcOrd="0" destOrd="0" presId="urn:microsoft.com/office/officeart/2008/layout/LinedList"/>
    <dgm:cxn modelId="{6C3EB6A9-663F-45E0-BD2C-9EF2C27E3B61}" type="presOf" srcId="{902A1C55-5B49-4F08-ABB3-034E4CE79162}" destId="{B8F9EC65-9059-4B34-AA38-ED0606C5567E}" srcOrd="0" destOrd="0" presId="urn:microsoft.com/office/officeart/2008/layout/LinedList"/>
    <dgm:cxn modelId="{B9DDE3AF-F175-4824-8695-84AC4B7B396E}" type="presOf" srcId="{5269B276-DACD-40C8-B3FA-6950A8E32400}" destId="{A45B3CF7-6297-44A7-A50D-40A426D1F012}" srcOrd="0" destOrd="0" presId="urn:microsoft.com/office/officeart/2008/layout/LinedList"/>
    <dgm:cxn modelId="{68935DBD-D1F0-4F61-9BA9-2CA535051694}" type="presOf" srcId="{633CE89A-7326-435D-9AA9-DEEBA7D381AE}" destId="{7EB0673F-9E23-4CEF-A1B2-B27B0CB88512}" srcOrd="0" destOrd="0" presId="urn:microsoft.com/office/officeart/2008/layout/LinedList"/>
    <dgm:cxn modelId="{65A40CC3-5722-4B8B-B52A-B368A222E67C}" type="presOf" srcId="{E0ECCEB0-71A1-429A-A3DC-0E464920C959}" destId="{811EC40B-74F3-4690-836E-A3B92411CA3F}" srcOrd="0" destOrd="0" presId="urn:microsoft.com/office/officeart/2008/layout/LinedList"/>
    <dgm:cxn modelId="{9CDE67E1-4784-4070-A7C7-DDCFAA2980EF}" srcId="{5269B276-DACD-40C8-B3FA-6950A8E32400}" destId="{CB5F7E7C-B01F-4996-AB86-64005BAB6158}" srcOrd="6" destOrd="0" parTransId="{BD60BD5C-C662-4F02-9EBA-D827D11A579A}" sibTransId="{972CBB3A-23CE-4142-83D1-6F26FBAC7168}"/>
    <dgm:cxn modelId="{FEBA91EF-13FE-45D1-81DF-088041D1002E}" type="presOf" srcId="{4C5E9C19-F703-4A14-A88D-CAEF650397F3}" destId="{C609876B-C8D1-4BC9-B65A-D744849DE0B9}" srcOrd="0" destOrd="0" presId="urn:microsoft.com/office/officeart/2008/layout/LinedList"/>
    <dgm:cxn modelId="{D360E2F0-6BBA-46D5-95C4-7B782A09614C}" srcId="{5269B276-DACD-40C8-B3FA-6950A8E32400}" destId="{633CE89A-7326-435D-9AA9-DEEBA7D381AE}" srcOrd="5" destOrd="0" parTransId="{27EF1F62-19F0-4B03-9803-D69369859DFA}" sibTransId="{D606E07B-E54F-4DAA-8673-33230455303B}"/>
    <dgm:cxn modelId="{C0003BD0-2C01-442B-806E-A152CDFD5E93}" type="presParOf" srcId="{A45B3CF7-6297-44A7-A50D-40A426D1F012}" destId="{959672D6-FDB8-4420-8D85-CCA802A225E6}" srcOrd="0" destOrd="0" presId="urn:microsoft.com/office/officeart/2008/layout/LinedList"/>
    <dgm:cxn modelId="{B2B57060-F831-4E7B-BA5F-816F830EECF1}" type="presParOf" srcId="{A45B3CF7-6297-44A7-A50D-40A426D1F012}" destId="{1C7B18B0-E458-4DD2-B62B-B2EB73A67892}" srcOrd="1" destOrd="0" presId="urn:microsoft.com/office/officeart/2008/layout/LinedList"/>
    <dgm:cxn modelId="{16A85759-B686-49EA-AEEE-81FBF0BE76C6}" type="presParOf" srcId="{1C7B18B0-E458-4DD2-B62B-B2EB73A67892}" destId="{811EC40B-74F3-4690-836E-A3B92411CA3F}" srcOrd="0" destOrd="0" presId="urn:microsoft.com/office/officeart/2008/layout/LinedList"/>
    <dgm:cxn modelId="{E6B49359-7289-486D-B4C9-95DBEDA74EAF}" type="presParOf" srcId="{1C7B18B0-E458-4DD2-B62B-B2EB73A67892}" destId="{9C1C70F0-C551-4414-A080-7ABCA69F0451}" srcOrd="1" destOrd="0" presId="urn:microsoft.com/office/officeart/2008/layout/LinedList"/>
    <dgm:cxn modelId="{9309474A-155E-4B8A-8D5F-64E541DF8482}" type="presParOf" srcId="{A45B3CF7-6297-44A7-A50D-40A426D1F012}" destId="{4AC3719F-88FD-4784-BE62-A360402C867E}" srcOrd="2" destOrd="0" presId="urn:microsoft.com/office/officeart/2008/layout/LinedList"/>
    <dgm:cxn modelId="{751614C7-0649-4A64-B560-2C4B0A5EDBAB}" type="presParOf" srcId="{A45B3CF7-6297-44A7-A50D-40A426D1F012}" destId="{E9F4C560-6E29-4B5E-A99F-450AFBD39343}" srcOrd="3" destOrd="0" presId="urn:microsoft.com/office/officeart/2008/layout/LinedList"/>
    <dgm:cxn modelId="{AE2D5342-E8AB-4C06-88EC-40769ABA69C1}" type="presParOf" srcId="{E9F4C560-6E29-4B5E-A99F-450AFBD39343}" destId="{16678675-0F78-40AF-AF1B-20718A83AA39}" srcOrd="0" destOrd="0" presId="urn:microsoft.com/office/officeart/2008/layout/LinedList"/>
    <dgm:cxn modelId="{074DE21A-FB11-4F07-BE96-54714D3F68D8}" type="presParOf" srcId="{E9F4C560-6E29-4B5E-A99F-450AFBD39343}" destId="{AFE1A34A-6EB8-4C2F-ACE5-84FF31AD7851}" srcOrd="1" destOrd="0" presId="urn:microsoft.com/office/officeart/2008/layout/LinedList"/>
    <dgm:cxn modelId="{BD9720C5-ABF0-41E4-A9F4-7ACF8E70F95B}" type="presParOf" srcId="{A45B3CF7-6297-44A7-A50D-40A426D1F012}" destId="{204EB54A-C41C-4970-9088-DAA2B68ED4EC}" srcOrd="4" destOrd="0" presId="urn:microsoft.com/office/officeart/2008/layout/LinedList"/>
    <dgm:cxn modelId="{D62CDA96-A4D2-4BED-ACE7-29D99AB183B5}" type="presParOf" srcId="{A45B3CF7-6297-44A7-A50D-40A426D1F012}" destId="{FE3DC323-0E9F-4D65-98D9-1B421B2EC868}" srcOrd="5" destOrd="0" presId="urn:microsoft.com/office/officeart/2008/layout/LinedList"/>
    <dgm:cxn modelId="{8CD8F5A0-220D-4CFA-B980-FEBE563DA4EC}" type="presParOf" srcId="{FE3DC323-0E9F-4D65-98D9-1B421B2EC868}" destId="{C609876B-C8D1-4BC9-B65A-D744849DE0B9}" srcOrd="0" destOrd="0" presId="urn:microsoft.com/office/officeart/2008/layout/LinedList"/>
    <dgm:cxn modelId="{62840C82-9BE8-44EE-B267-5637F5054B8D}" type="presParOf" srcId="{FE3DC323-0E9F-4D65-98D9-1B421B2EC868}" destId="{3FD224F2-2AFD-49EB-917F-FF47221D30FC}" srcOrd="1" destOrd="0" presId="urn:microsoft.com/office/officeart/2008/layout/LinedList"/>
    <dgm:cxn modelId="{9E894653-3852-49C5-806F-BF09669F6D95}" type="presParOf" srcId="{A45B3CF7-6297-44A7-A50D-40A426D1F012}" destId="{44E1BE41-1D71-4F1D-8A8F-FAA9284067A8}" srcOrd="6" destOrd="0" presId="urn:microsoft.com/office/officeart/2008/layout/LinedList"/>
    <dgm:cxn modelId="{B3A67F0C-BE36-4F0E-92B7-658CAE6CBD40}" type="presParOf" srcId="{A45B3CF7-6297-44A7-A50D-40A426D1F012}" destId="{B05E64A4-4B28-4488-B3CD-FCA52EB83B52}" srcOrd="7" destOrd="0" presId="urn:microsoft.com/office/officeart/2008/layout/LinedList"/>
    <dgm:cxn modelId="{EE121B31-A50F-4B6D-B606-7AF9BB288EC0}" type="presParOf" srcId="{B05E64A4-4B28-4488-B3CD-FCA52EB83B52}" destId="{B8F9EC65-9059-4B34-AA38-ED0606C5567E}" srcOrd="0" destOrd="0" presId="urn:microsoft.com/office/officeart/2008/layout/LinedList"/>
    <dgm:cxn modelId="{8D628715-B1DC-48E2-A8DC-AEAE0C077BA6}" type="presParOf" srcId="{B05E64A4-4B28-4488-B3CD-FCA52EB83B52}" destId="{1E293916-921D-4103-8FA4-E1351D4E0241}" srcOrd="1" destOrd="0" presId="urn:microsoft.com/office/officeart/2008/layout/LinedList"/>
    <dgm:cxn modelId="{2137AABF-4646-43F0-A369-BF46FF9EFA62}" type="presParOf" srcId="{A45B3CF7-6297-44A7-A50D-40A426D1F012}" destId="{E81063AF-0160-40C4-B95D-E4E5342E7D59}" srcOrd="8" destOrd="0" presId="urn:microsoft.com/office/officeart/2008/layout/LinedList"/>
    <dgm:cxn modelId="{D91B2DF8-E514-4D77-AC38-50BCDD782081}" type="presParOf" srcId="{A45B3CF7-6297-44A7-A50D-40A426D1F012}" destId="{413C00E0-39E5-4AE9-AF5D-C0AE02067D08}" srcOrd="9" destOrd="0" presId="urn:microsoft.com/office/officeart/2008/layout/LinedList"/>
    <dgm:cxn modelId="{157BCABA-49C5-439F-ACE9-D29634DB6015}" type="presParOf" srcId="{413C00E0-39E5-4AE9-AF5D-C0AE02067D08}" destId="{16EDA2FE-EEF0-40C1-AB11-78AD0893E89A}" srcOrd="0" destOrd="0" presId="urn:microsoft.com/office/officeart/2008/layout/LinedList"/>
    <dgm:cxn modelId="{06C48B0E-4CFB-4BFA-9045-18440D87E50A}" type="presParOf" srcId="{413C00E0-39E5-4AE9-AF5D-C0AE02067D08}" destId="{10FD17A2-A7BB-4D95-9F5E-E51B084AB165}" srcOrd="1" destOrd="0" presId="urn:microsoft.com/office/officeart/2008/layout/LinedList"/>
    <dgm:cxn modelId="{536B74E9-4BBD-4BC1-99F4-CB7387DD03C2}" type="presParOf" srcId="{A45B3CF7-6297-44A7-A50D-40A426D1F012}" destId="{650F94AA-6CCF-49A5-9294-F54592CD0674}" srcOrd="10" destOrd="0" presId="urn:microsoft.com/office/officeart/2008/layout/LinedList"/>
    <dgm:cxn modelId="{BFA3AE71-0E85-477A-88DE-9DA1DA966551}" type="presParOf" srcId="{A45B3CF7-6297-44A7-A50D-40A426D1F012}" destId="{86BDBF65-E669-4412-B95A-08FCDF87FED1}" srcOrd="11" destOrd="0" presId="urn:microsoft.com/office/officeart/2008/layout/LinedList"/>
    <dgm:cxn modelId="{B5A37394-E5C9-451E-9A2C-F6C6E5946C1E}" type="presParOf" srcId="{86BDBF65-E669-4412-B95A-08FCDF87FED1}" destId="{7EB0673F-9E23-4CEF-A1B2-B27B0CB88512}" srcOrd="0" destOrd="0" presId="urn:microsoft.com/office/officeart/2008/layout/LinedList"/>
    <dgm:cxn modelId="{77C5F69D-E1E5-417D-AB5D-EA08887C20DC}" type="presParOf" srcId="{86BDBF65-E669-4412-B95A-08FCDF87FED1}" destId="{A890C31C-E94D-4114-9E7E-28158BADFCB4}" srcOrd="1" destOrd="0" presId="urn:microsoft.com/office/officeart/2008/layout/LinedList"/>
    <dgm:cxn modelId="{1FFBF70F-BC9B-4726-B8C7-95CC434B02C8}" type="presParOf" srcId="{A45B3CF7-6297-44A7-A50D-40A426D1F012}" destId="{A253FC47-56F3-4B44-BA28-DE2B6D00715A}" srcOrd="12" destOrd="0" presId="urn:microsoft.com/office/officeart/2008/layout/LinedList"/>
    <dgm:cxn modelId="{0CF90BDD-E716-4CAA-A4A3-91DC5B116578}" type="presParOf" srcId="{A45B3CF7-6297-44A7-A50D-40A426D1F012}" destId="{F4709ED4-50FD-45A4-B49A-6332D3BD9C51}" srcOrd="13" destOrd="0" presId="urn:microsoft.com/office/officeart/2008/layout/LinedList"/>
    <dgm:cxn modelId="{208539CA-B76B-4865-977C-6962FB5FE8EA}" type="presParOf" srcId="{F4709ED4-50FD-45A4-B49A-6332D3BD9C51}" destId="{398E98C2-D77D-4825-B680-A73B266D649D}" srcOrd="0" destOrd="0" presId="urn:microsoft.com/office/officeart/2008/layout/LinedList"/>
    <dgm:cxn modelId="{EEDB6AD5-6687-4A66-9C87-A6550B34AC74}" type="presParOf" srcId="{F4709ED4-50FD-45A4-B49A-6332D3BD9C51}" destId="{2BFA5361-2B6E-429A-B3F4-8D9820BE10B3}" srcOrd="1" destOrd="0" presId="urn:microsoft.com/office/officeart/2008/layout/LinedList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672D6-FDB8-4420-8D85-CCA802A225E6}">
      <dsp:nvSpPr>
        <dsp:cNvPr id="0" name=""/>
        <dsp:cNvSpPr/>
      </dsp:nvSpPr>
      <dsp:spPr>
        <a:xfrm>
          <a:off x="0" y="400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EC40B-74F3-4690-836E-A3B92411CA3F}">
      <dsp:nvSpPr>
        <dsp:cNvPr id="0" name=""/>
        <dsp:cNvSpPr/>
      </dsp:nvSpPr>
      <dsp:spPr>
        <a:xfrm>
          <a:off x="0" y="400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 err="1"/>
            <a:t>Population</a:t>
          </a:r>
          <a:r>
            <a:rPr lang="hr-HR" sz="1900" b="1" kern="1200" dirty="0"/>
            <a:t>: 4,284,899 (2011 </a:t>
          </a:r>
          <a:r>
            <a:rPr lang="hr-HR" sz="1900" b="1" kern="1200" dirty="0" err="1"/>
            <a:t>census</a:t>
          </a:r>
          <a:r>
            <a:rPr lang="hr-HR" sz="1900" b="1" kern="1200" dirty="0"/>
            <a:t>)</a:t>
          </a:r>
          <a:endParaRPr lang="en-US" sz="1900" b="1" kern="1200" dirty="0"/>
        </a:p>
      </dsp:txBody>
      <dsp:txXfrm>
        <a:off x="0" y="400"/>
        <a:ext cx="4575671" cy="468145"/>
      </dsp:txXfrm>
    </dsp:sp>
    <dsp:sp modelId="{4AC3719F-88FD-4784-BE62-A360402C867E}">
      <dsp:nvSpPr>
        <dsp:cNvPr id="0" name=""/>
        <dsp:cNvSpPr/>
      </dsp:nvSpPr>
      <dsp:spPr>
        <a:xfrm>
          <a:off x="0" y="468545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78675-0F78-40AF-AF1B-20718A83AA39}">
      <dsp:nvSpPr>
        <dsp:cNvPr id="0" name=""/>
        <dsp:cNvSpPr/>
      </dsp:nvSpPr>
      <dsp:spPr>
        <a:xfrm>
          <a:off x="0" y="468545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/>
            <a:t>Total area: 56,594 km2</a:t>
          </a:r>
          <a:endParaRPr lang="en-US" sz="1900" b="1" kern="1200"/>
        </a:p>
      </dsp:txBody>
      <dsp:txXfrm>
        <a:off x="0" y="468545"/>
        <a:ext cx="4575671" cy="468145"/>
      </dsp:txXfrm>
    </dsp:sp>
    <dsp:sp modelId="{204EB54A-C41C-4970-9088-DAA2B68ED4EC}">
      <dsp:nvSpPr>
        <dsp:cNvPr id="0" name=""/>
        <dsp:cNvSpPr/>
      </dsp:nvSpPr>
      <dsp:spPr>
        <a:xfrm>
          <a:off x="0" y="936691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9876B-C8D1-4BC9-B65A-D744849DE0B9}">
      <dsp:nvSpPr>
        <dsp:cNvPr id="0" name=""/>
        <dsp:cNvSpPr/>
      </dsp:nvSpPr>
      <dsp:spPr>
        <a:xfrm>
          <a:off x="0" y="936691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3,7 </a:t>
          </a:r>
          <a:r>
            <a:rPr lang="hr-HR" sz="1900" b="1" kern="1200" dirty="0" err="1"/>
            <a:t>mil</a:t>
          </a:r>
          <a:r>
            <a:rPr lang="hr-HR" sz="1900" b="1" kern="1200" dirty="0"/>
            <a:t> t (2015), 97% </a:t>
          </a:r>
          <a:r>
            <a:rPr lang="hr-HR" sz="1900" b="1" kern="1200" dirty="0" err="1"/>
            <a:t>non</a:t>
          </a:r>
          <a:r>
            <a:rPr lang="hr-HR" sz="1900" b="1" kern="1200" dirty="0"/>
            <a:t> </a:t>
          </a:r>
          <a:r>
            <a:rPr lang="hr-HR" sz="1900" b="1" kern="1200" dirty="0" err="1"/>
            <a:t>hazardous</a:t>
          </a:r>
          <a:r>
            <a:rPr lang="hr-HR" sz="1900" b="1" kern="1200" dirty="0"/>
            <a:t> </a:t>
          </a:r>
          <a:r>
            <a:rPr lang="hr-HR" sz="1900" b="1" kern="1200" dirty="0" err="1"/>
            <a:t>waste</a:t>
          </a:r>
          <a:endParaRPr lang="en-US" sz="1900" b="1" kern="1200" dirty="0"/>
        </a:p>
      </dsp:txBody>
      <dsp:txXfrm>
        <a:off x="0" y="936691"/>
        <a:ext cx="4575671" cy="468145"/>
      </dsp:txXfrm>
    </dsp:sp>
    <dsp:sp modelId="{44E1BE41-1D71-4F1D-8A8F-FAA9284067A8}">
      <dsp:nvSpPr>
        <dsp:cNvPr id="0" name=""/>
        <dsp:cNvSpPr/>
      </dsp:nvSpPr>
      <dsp:spPr>
        <a:xfrm>
          <a:off x="0" y="1404837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9EC65-9059-4B34-AA38-ED0606C5567E}">
      <dsp:nvSpPr>
        <dsp:cNvPr id="0" name=""/>
        <dsp:cNvSpPr/>
      </dsp:nvSpPr>
      <dsp:spPr>
        <a:xfrm>
          <a:off x="0" y="1404837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1.682.428 t MSW (2020)</a:t>
          </a:r>
          <a:endParaRPr lang="en-US" sz="1900" b="1" kern="1200" dirty="0"/>
        </a:p>
      </dsp:txBody>
      <dsp:txXfrm>
        <a:off x="0" y="1404837"/>
        <a:ext cx="4575671" cy="468145"/>
      </dsp:txXfrm>
    </dsp:sp>
    <dsp:sp modelId="{E81063AF-0160-40C4-B95D-E4E5342E7D59}">
      <dsp:nvSpPr>
        <dsp:cNvPr id="0" name=""/>
        <dsp:cNvSpPr/>
      </dsp:nvSpPr>
      <dsp:spPr>
        <a:xfrm>
          <a:off x="0" y="1872982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DA2FE-EEF0-40C1-AB11-78AD0893E89A}">
      <dsp:nvSpPr>
        <dsp:cNvPr id="0" name=""/>
        <dsp:cNvSpPr/>
      </dsp:nvSpPr>
      <dsp:spPr>
        <a:xfrm>
          <a:off x="0" y="1872982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414 kg/</a:t>
          </a:r>
          <a:r>
            <a:rPr lang="hr-HR" sz="1900" b="1" kern="1200" dirty="0" err="1"/>
            <a:t>inh</a:t>
          </a:r>
          <a:r>
            <a:rPr lang="hr-HR" sz="1900" b="1" kern="1200" dirty="0"/>
            <a:t> (2020)</a:t>
          </a:r>
          <a:endParaRPr lang="en-US" sz="1900" b="1" kern="1200" dirty="0"/>
        </a:p>
      </dsp:txBody>
      <dsp:txXfrm>
        <a:off x="0" y="1872982"/>
        <a:ext cx="4575671" cy="468145"/>
      </dsp:txXfrm>
    </dsp:sp>
    <dsp:sp modelId="{650F94AA-6CCF-49A5-9294-F54592CD0674}">
      <dsp:nvSpPr>
        <dsp:cNvPr id="0" name=""/>
        <dsp:cNvSpPr/>
      </dsp:nvSpPr>
      <dsp:spPr>
        <a:xfrm>
          <a:off x="0" y="2341128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0673F-9E23-4CEF-A1B2-B27B0CB88512}">
      <dsp:nvSpPr>
        <dsp:cNvPr id="0" name=""/>
        <dsp:cNvSpPr/>
      </dsp:nvSpPr>
      <dsp:spPr>
        <a:xfrm>
          <a:off x="0" y="2341128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41 % separate </a:t>
          </a:r>
          <a:r>
            <a:rPr lang="hr-HR" sz="1900" b="1" kern="1200" dirty="0" err="1"/>
            <a:t>collection</a:t>
          </a:r>
          <a:r>
            <a:rPr lang="hr-HR" sz="1900" b="1" kern="1200" dirty="0"/>
            <a:t> (2020) </a:t>
          </a:r>
          <a:endParaRPr lang="en-US" sz="1900" b="1" kern="1200" dirty="0"/>
        </a:p>
      </dsp:txBody>
      <dsp:txXfrm>
        <a:off x="0" y="2341128"/>
        <a:ext cx="4575671" cy="468145"/>
      </dsp:txXfrm>
    </dsp:sp>
    <dsp:sp modelId="{A253FC47-56F3-4B44-BA28-DE2B6D00715A}">
      <dsp:nvSpPr>
        <dsp:cNvPr id="0" name=""/>
        <dsp:cNvSpPr/>
      </dsp:nvSpPr>
      <dsp:spPr>
        <a:xfrm>
          <a:off x="0" y="2809274"/>
          <a:ext cx="45756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E98C2-D77D-4825-B680-A73B266D649D}">
      <dsp:nvSpPr>
        <dsp:cNvPr id="0" name=""/>
        <dsp:cNvSpPr/>
      </dsp:nvSpPr>
      <dsp:spPr>
        <a:xfrm>
          <a:off x="0" y="2809274"/>
          <a:ext cx="4575671" cy="468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8 </a:t>
          </a:r>
          <a:r>
            <a:rPr lang="hr-HR" sz="1900" b="1" kern="1200" dirty="0" err="1"/>
            <a:t>years</a:t>
          </a:r>
          <a:r>
            <a:rPr lang="hr-HR" sz="1900" b="1" kern="1200" dirty="0"/>
            <a:t> </a:t>
          </a:r>
          <a:r>
            <a:rPr lang="hr-HR" sz="1900" b="1" kern="1200" dirty="0" err="1"/>
            <a:t>member</a:t>
          </a:r>
          <a:r>
            <a:rPr lang="hr-HR" sz="1900" b="1" kern="1200" dirty="0"/>
            <a:t> </a:t>
          </a:r>
          <a:r>
            <a:rPr lang="hr-HR" sz="1900" b="1" kern="1200" dirty="0" err="1"/>
            <a:t>of</a:t>
          </a:r>
          <a:r>
            <a:rPr lang="hr-HR" sz="1900" b="1" kern="1200" dirty="0"/>
            <a:t> EU</a:t>
          </a:r>
          <a:endParaRPr lang="en-US" sz="1900" b="1" kern="1200" dirty="0"/>
        </a:p>
      </dsp:txBody>
      <dsp:txXfrm>
        <a:off x="0" y="2809274"/>
        <a:ext cx="4575671" cy="468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4A9304-0097-4221-9479-9C936FD7C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28CDCC9-0784-4640-BC20-B0D8A5B62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41B8DA-945C-4131-9935-FDAF3912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BF1EAE-E132-4CC8-AD2E-841AE736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DC3C4DE-B5FA-4DE1-809D-D4DCCF24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038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DFA1E9-A2C3-41D6-AC43-0D10CC98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3E53799-34A5-454D-9BC5-8B1307037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52D7B41-0C9A-4CAD-97DF-7F52A74F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2ED7936-827C-44C2-8488-E8738451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866662F-2032-4432-A6E1-C4AFF4F5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765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DEBAFBE-E65A-48BA-98D7-8571ADCF3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945B8B6-0CC0-4D28-90B7-9D513259E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9E3D99D-A2E4-4BF8-BC53-781E20241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1A26C42-2D6C-4A13-8D38-5A0E07A7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7987B3-63DF-4250-90C5-C0757C96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06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F2FD0C-2220-400B-A1AA-CE7EC733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5E373C-F3B2-48E0-9AB7-A5E350890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76BE6A0-3D51-482B-8907-E9E79D8C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3D0292C-8E56-408F-A883-8D79CC21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F6E90DA-FAA9-411E-B743-D54A30DD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348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1DF483-E605-4D88-90ED-F56DC37F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FCC1262-1C72-4885-9816-FD37AF8EA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99C417-2896-4223-8D72-AA524D62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FC8FA8F-49FB-4A6A-B046-D9946F87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51F79D2-85AC-4833-BED7-22F0294F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624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06625E-3E0F-4D5D-A11B-477C5472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A62A57D-A7B0-4FCB-A248-5CB3297AA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E0B3FC6-7C64-436E-8991-C0A7028BD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A2298E9-C870-4DFB-9902-E90CEC41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514B464-BC1B-442E-A0D7-41E7A0FF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AE76F2F-214E-4D28-A007-6D6F497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202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B5BE23-ECD9-4434-8C76-5F1F13FB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9DA0AA5-309E-4532-AADC-10D2345A1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5568643-525E-4FEF-81EC-16B5BCA58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AF54293-55A9-4DD8-A01A-413CDBD0A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5B36E747-61AC-4414-9AB6-B555222FE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225E7490-AB23-423F-B519-78FC1F83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D614FD9-038D-4D33-BF28-25351ABE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66B9978-FB96-4CBD-915D-F8131ECA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25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0F40CC-9C76-4EE6-A04D-C304C60A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01FB3D6-9153-4E9E-82DD-040AF96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E21C09D-ACEA-42A0-B456-37F429D6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63FBA49-1F62-4E42-8A6A-AC3B6B1A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31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2E87640-49BC-4220-A9A1-5827C1A3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D840A0A-C4BA-4639-BCDC-11212CD5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2427745-BA1A-4258-8678-BB3DE26CD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34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170566-166F-44D0-9DE8-C623C296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920967-CE73-467C-8184-FC6583934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169D633-6748-4417-AC0C-97DAFE6C5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DB919D0-ED19-41C6-A6BB-FBB79E5D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F42BE99-1482-4E6D-BD7A-80BB8FD7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868FFD6-A401-4E42-8726-118B64ABA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320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63CE45-2B12-4B41-A72F-ADFA1E95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75E73C3-C152-43E5-9D33-5B119966F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7FFD469-66FE-457E-9FF8-6881921E6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4859B18-F5FF-4B67-AD38-4E059A3D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44BD8EF-2D30-4D60-A557-838137EC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2AD6378-8A27-4FFF-B744-B311C290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780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4DF75DA-19FE-4CAB-9860-0876D4F30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7B13FE3-FECD-4525-823C-F2C1CCC13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0DE9BD7-09B2-43DC-9531-160C3C33A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B3A1-7267-498D-AE12-A40A244F923F}" type="datetimeFigureOut">
              <a:rPr lang="hr-HR" smtClean="0"/>
              <a:t>20.10.2021.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CB37A6E-3689-438F-9F97-DDB12D55C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291D98E-25DD-4907-BDA1-568F6FCAE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8B03A-7822-463B-9D1E-1532BEF9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412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v@gfv.h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Balkanski_poluotok#/media/Datoteka:Balkans-political1.pn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r.wikipedia.org/wiki/Balkan_Federasyonu#/media/Dosya:Balkan_federation.png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rot="5400000">
            <a:off x="5452276" y="6572260"/>
            <a:ext cx="572274" cy="794"/>
          </a:xfrm>
          <a:prstGeom prst="line">
            <a:avLst/>
          </a:prstGeom>
          <a:ln w="1016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024574" y="6572260"/>
            <a:ext cx="571480" cy="1588"/>
          </a:xfrm>
          <a:prstGeom prst="line">
            <a:avLst/>
          </a:prstGeom>
          <a:ln w="1016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667384" y="6500822"/>
            <a:ext cx="714356" cy="1588"/>
          </a:xfrm>
          <a:prstGeom prst="line">
            <a:avLst/>
          </a:prstGeom>
          <a:ln w="1016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6546" y="214291"/>
            <a:ext cx="5139785" cy="5388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524000" y="3727232"/>
            <a:ext cx="9144000" cy="2559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600" dirty="0">
              <a:solidFill>
                <a:schemeClr val="tx1"/>
              </a:solidFill>
            </a:endParaRPr>
          </a:p>
          <a:p>
            <a:pPr algn="ctr"/>
            <a:endParaRPr lang="hr-HR" sz="3600" dirty="0">
              <a:solidFill>
                <a:schemeClr val="tx1"/>
              </a:solidFill>
            </a:endParaRPr>
          </a:p>
          <a:p>
            <a:pPr algn="ctr"/>
            <a:endParaRPr lang="hr-HR" sz="3600" dirty="0">
              <a:solidFill>
                <a:schemeClr val="tx1"/>
              </a:solidFill>
            </a:endParaRPr>
          </a:p>
          <a:p>
            <a:pPr algn="ctr"/>
            <a:endParaRPr lang="hr-HR" sz="2000" b="1" dirty="0">
              <a:solidFill>
                <a:schemeClr val="tx1"/>
              </a:solidFill>
            </a:endParaRPr>
          </a:p>
          <a:p>
            <a:pPr algn="ctr"/>
            <a:r>
              <a:rPr lang="hr-HR" sz="2000" b="1" dirty="0">
                <a:solidFill>
                  <a:schemeClr val="tx1"/>
                </a:solidFill>
              </a:rPr>
              <a:t>„</a:t>
            </a:r>
            <a:r>
              <a:rPr lang="hr-HR" sz="2000" b="1" dirty="0" err="1">
                <a:solidFill>
                  <a:schemeClr val="tx1"/>
                </a:solidFill>
              </a:rPr>
              <a:t>Where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is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Circular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Economy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in</a:t>
            </a:r>
            <a:r>
              <a:rPr lang="hr-HR" sz="2000" b="1" dirty="0">
                <a:solidFill>
                  <a:schemeClr val="tx1"/>
                </a:solidFill>
              </a:rPr>
              <a:t> EU </a:t>
            </a:r>
            <a:r>
              <a:rPr lang="hr-HR" sz="2000" b="1" dirty="0" err="1">
                <a:solidFill>
                  <a:schemeClr val="tx1"/>
                </a:solidFill>
              </a:rPr>
              <a:t>going</a:t>
            </a:r>
            <a:r>
              <a:rPr lang="hr-HR" sz="2000" b="1" dirty="0">
                <a:solidFill>
                  <a:schemeClr val="tx1"/>
                </a:solidFill>
              </a:rPr>
              <a:t>? – </a:t>
            </a:r>
            <a:r>
              <a:rPr lang="hr-HR" sz="2000" b="1" dirty="0" err="1">
                <a:solidFill>
                  <a:schemeClr val="tx1"/>
                </a:solidFill>
              </a:rPr>
              <a:t>Challenges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in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Raw</a:t>
            </a:r>
            <a:r>
              <a:rPr lang="hr-HR" sz="2000" b="1" dirty="0">
                <a:solidFill>
                  <a:schemeClr val="tx1"/>
                </a:solidFill>
              </a:rPr>
              <a:t> Materijal </a:t>
            </a:r>
            <a:r>
              <a:rPr lang="hr-HR" sz="2000" b="1" dirty="0" err="1">
                <a:solidFill>
                  <a:schemeClr val="tx1"/>
                </a:solidFill>
              </a:rPr>
              <a:t>Recovery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in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the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Baklan</a:t>
            </a:r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err="1">
                <a:solidFill>
                  <a:schemeClr val="tx1"/>
                </a:solidFill>
              </a:rPr>
              <a:t>Countries</a:t>
            </a:r>
            <a:endParaRPr lang="hr-HR" sz="2000" b="1" dirty="0">
              <a:solidFill>
                <a:schemeClr val="tx1"/>
              </a:solidFill>
            </a:endParaRPr>
          </a:p>
          <a:p>
            <a:pPr algn="ctr"/>
            <a:r>
              <a:rPr lang="hr-HR" sz="2000" dirty="0">
                <a:solidFill>
                  <a:schemeClr val="tx1"/>
                </a:solidFill>
              </a:rPr>
              <a:t>prof.dr.sc. Aleksandra Anić </a:t>
            </a:r>
            <a:r>
              <a:rPr lang="hr-HR" sz="2000" dirty="0" err="1">
                <a:solidFill>
                  <a:schemeClr val="tx1"/>
                </a:solidFill>
              </a:rPr>
              <a:t>Vučinić</a:t>
            </a:r>
            <a:endParaRPr lang="hr-HR" sz="2000" dirty="0">
              <a:solidFill>
                <a:schemeClr val="tx1"/>
              </a:solidFill>
            </a:endParaRPr>
          </a:p>
          <a:p>
            <a:pPr algn="ctr"/>
            <a:r>
              <a:rPr lang="hr-HR" sz="2000" dirty="0">
                <a:solidFill>
                  <a:schemeClr val="tx1"/>
                </a:solidFill>
              </a:rPr>
              <a:t>University </a:t>
            </a:r>
            <a:r>
              <a:rPr lang="hr-HR" sz="2000" dirty="0" err="1">
                <a:solidFill>
                  <a:schemeClr val="tx1"/>
                </a:solidFill>
              </a:rPr>
              <a:t>of</a:t>
            </a:r>
            <a:r>
              <a:rPr lang="hr-HR" sz="2000" dirty="0">
                <a:solidFill>
                  <a:schemeClr val="tx1"/>
                </a:solidFill>
              </a:rPr>
              <a:t> Zagreb</a:t>
            </a:r>
          </a:p>
          <a:p>
            <a:pPr algn="ctr"/>
            <a:r>
              <a:rPr lang="hr-HR" sz="2000" dirty="0" err="1">
                <a:solidFill>
                  <a:schemeClr val="tx1"/>
                </a:solidFill>
              </a:rPr>
              <a:t>Geotechnical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err="1">
                <a:solidFill>
                  <a:schemeClr val="tx1"/>
                </a:solidFill>
              </a:rPr>
              <a:t>faculty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dirty="0" err="1">
                <a:solidFill>
                  <a:schemeClr val="tx1"/>
                </a:solidFill>
              </a:rPr>
              <a:t>Environmental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err="1">
                <a:solidFill>
                  <a:schemeClr val="tx1"/>
                </a:solidFill>
              </a:rPr>
              <a:t>Engineering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err="1">
                <a:solidFill>
                  <a:schemeClr val="tx1"/>
                </a:solidFill>
              </a:rPr>
              <a:t>department</a:t>
            </a:r>
            <a:endParaRPr lang="hr-HR" sz="2000" dirty="0">
              <a:solidFill>
                <a:schemeClr val="tx1"/>
              </a:solidFill>
            </a:endParaRPr>
          </a:p>
          <a:p>
            <a:pPr algn="ctr"/>
            <a:r>
              <a:rPr lang="hr-HR" sz="2000" dirty="0">
                <a:solidFill>
                  <a:schemeClr val="tx1"/>
                </a:solidFill>
                <a:hlinkClick r:id="rId3"/>
              </a:rPr>
              <a:t>aav@gfv.hr</a:t>
            </a:r>
            <a:endParaRPr lang="hr-HR" sz="2000" dirty="0">
              <a:solidFill>
                <a:schemeClr val="tx1"/>
              </a:solidFill>
            </a:endParaRPr>
          </a:p>
          <a:p>
            <a:pPr algn="ctr"/>
            <a:r>
              <a:rPr lang="hr-HR" sz="2000" dirty="0">
                <a:solidFill>
                  <a:schemeClr val="tx1"/>
                </a:solidFill>
              </a:rPr>
              <a:t>ISTANBUL, </a:t>
            </a:r>
            <a:r>
              <a:rPr lang="hr-HR" sz="2000" dirty="0" err="1">
                <a:solidFill>
                  <a:schemeClr val="tx1"/>
                </a:solidFill>
              </a:rPr>
              <a:t>October</a:t>
            </a:r>
            <a:r>
              <a:rPr lang="hr-HR" sz="2000" dirty="0">
                <a:solidFill>
                  <a:schemeClr val="tx1"/>
                </a:solidFill>
              </a:rPr>
              <a:t> 22 2021</a:t>
            </a:r>
          </a:p>
          <a:p>
            <a:endParaRPr lang="hr-HR" sz="3600" dirty="0"/>
          </a:p>
          <a:p>
            <a:r>
              <a:rPr lang="hr-HR" sz="3600" dirty="0"/>
              <a:t> </a:t>
            </a:r>
          </a:p>
          <a:p>
            <a:r>
              <a:rPr lang="hr-HR" sz="3600" dirty="0"/>
              <a:t>Zagreb, 7.12.2018.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0" y="3724076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4000" y="6353214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C:\Users\Marko\Desktop\SIO logo\LOGO_final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22733" y="214290"/>
            <a:ext cx="1306143" cy="2032870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9222733" y="2951477"/>
            <a:ext cx="928694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595934" y="6286520"/>
            <a:ext cx="928694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2 – STATISTIC?</a:t>
            </a:r>
            <a:endParaRPr lang="hr-HR" b="1" dirty="0"/>
          </a:p>
        </p:txBody>
      </p:sp>
      <p:graphicFrame>
        <p:nvGraphicFramePr>
          <p:cNvPr id="4" name="Table 16">
            <a:extLst>
              <a:ext uri="{FF2B5EF4-FFF2-40B4-BE49-F238E27FC236}">
                <a16:creationId xmlns:a16="http://schemas.microsoft.com/office/drawing/2014/main" id="{C777AC32-70F4-494D-9883-743273FFFC2D}"/>
              </a:ext>
            </a:extLst>
          </p:cNvPr>
          <p:cNvGraphicFramePr>
            <a:graphicFrameLocks noGrp="1"/>
          </p:cNvGraphicFramePr>
          <p:nvPr/>
        </p:nvGraphicFramePr>
        <p:xfrm>
          <a:off x="1367678" y="2403309"/>
          <a:ext cx="5256585" cy="2993409"/>
        </p:xfrm>
        <a:graphic>
          <a:graphicData uri="http://schemas.openxmlformats.org/drawingml/2006/table">
            <a:tbl>
              <a:tblPr firstRow="1" firstCol="1" bandRow="1"/>
              <a:tblGrid>
                <a:gridCol w="203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5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2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KOMUNALNI OTPAD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t/g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%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OSTATNI KOMUNALNI OTPAD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9.261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8655" algn="ctr"/>
                        </a:tabLs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83,15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PAPIR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8,24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5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PLASTIKA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4,38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3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STAKLO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2850" algn="r"/>
                        </a:tabLs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2,48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LIMENKE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TEKSTIL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BIOOTPAD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1,48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Ukupno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11.138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100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B85BFE14-FFC2-4E29-95E6-F0F4AC763891}"/>
              </a:ext>
            </a:extLst>
          </p:cNvPr>
          <p:cNvSpPr txBox="1">
            <a:spLocks/>
          </p:cNvSpPr>
          <p:nvPr/>
        </p:nvSpPr>
        <p:spPr>
          <a:xfrm>
            <a:off x="611560" y="980728"/>
            <a:ext cx="784887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/>
              <a:t>% SEPARATE COLLECTION- </a:t>
            </a:r>
            <a:r>
              <a:rPr lang="hr-HR" b="1" dirty="0">
                <a:solidFill>
                  <a:srgbClr val="FF0000"/>
                </a:solidFill>
              </a:rPr>
              <a:t>trenutno</a:t>
            </a:r>
          </a:p>
          <a:p>
            <a:r>
              <a:rPr lang="hr-HR" b="1" dirty="0"/>
              <a:t>20.000 INH,  RH</a:t>
            </a:r>
          </a:p>
        </p:txBody>
      </p:sp>
      <p:sp>
        <p:nvSpPr>
          <p:cNvPr id="7" name="Oval 17">
            <a:extLst>
              <a:ext uri="{FF2B5EF4-FFF2-40B4-BE49-F238E27FC236}">
                <a16:creationId xmlns:a16="http://schemas.microsoft.com/office/drawing/2014/main" id="{6C222974-1189-4F86-985D-C42EA9997A65}"/>
              </a:ext>
            </a:extLst>
          </p:cNvPr>
          <p:cNvSpPr/>
          <p:nvPr/>
        </p:nvSpPr>
        <p:spPr>
          <a:xfrm>
            <a:off x="8090164" y="3204248"/>
            <a:ext cx="2232248" cy="219247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16,84</a:t>
            </a:r>
            <a:r>
              <a:rPr lang="hr-HR" sz="3600" b="1" dirty="0">
                <a:solidFill>
                  <a:schemeClr val="tx1"/>
                </a:solidFill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52012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2 – STATISTIC?</a:t>
            </a:r>
            <a:endParaRPr lang="hr-HR" b="1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0124D21-91C8-4ADA-90FD-5025850378EC}"/>
              </a:ext>
            </a:extLst>
          </p:cNvPr>
          <p:cNvSpPr txBox="1">
            <a:spLocks/>
          </p:cNvSpPr>
          <p:nvPr/>
        </p:nvSpPr>
        <p:spPr>
          <a:xfrm>
            <a:off x="1147644" y="1162882"/>
            <a:ext cx="7848872" cy="8640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/>
              <a:t>% SEPARATE COLL - 2018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EF39C510-3A72-4161-87B7-6ABA4C3CC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58590"/>
              </p:ext>
            </p:extLst>
          </p:nvPr>
        </p:nvGraphicFramePr>
        <p:xfrm>
          <a:off x="1507862" y="2026978"/>
          <a:ext cx="5187950" cy="4175889"/>
        </p:xfrm>
        <a:graphic>
          <a:graphicData uri="http://schemas.openxmlformats.org/drawingml/2006/table">
            <a:tbl>
              <a:tblPr firstRow="1" firstCol="1" bandRow="1"/>
              <a:tblGrid>
                <a:gridCol w="200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KOMUNALNI OTPAD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t/g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%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OSTATNI KOMUNALNI OTPAD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9.261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68655" algn="ctr"/>
                        </a:tabLs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83,15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PAPIR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918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8,24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PLASTIKA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4,38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STAKLO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12850" algn="r"/>
                        </a:tabLs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2,48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LIMENKE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TEKSTIL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0,09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BIOOTPAD (vrtni i drvo)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1,48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EE otpad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0,61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Otpadne baterije i akumulatori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0,01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Glomazni otpad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2354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16,99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Ostali komunalni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220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1,59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Otpad od čišćenja ulica i održavanja parkova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0,41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Ukupno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13.855</a:t>
                      </a:r>
                      <a:endParaRPr lang="hr-HR" sz="140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100</a:t>
                      </a:r>
                      <a:endParaRPr lang="hr-HR" sz="1400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Oval 7">
            <a:extLst>
              <a:ext uri="{FF2B5EF4-FFF2-40B4-BE49-F238E27FC236}">
                <a16:creationId xmlns:a16="http://schemas.microsoft.com/office/drawing/2014/main" id="{35E02EBE-224C-4390-BB82-AC4C72F17DC8}"/>
              </a:ext>
            </a:extLst>
          </p:cNvPr>
          <p:cNvSpPr/>
          <p:nvPr/>
        </p:nvSpPr>
        <p:spPr>
          <a:xfrm>
            <a:off x="7880392" y="3005732"/>
            <a:ext cx="2232248" cy="21924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31,15</a:t>
            </a:r>
            <a:r>
              <a:rPr lang="hr-HR" sz="3600" b="1" dirty="0">
                <a:solidFill>
                  <a:schemeClr val="tx1"/>
                </a:solidFill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359396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2 – STATISTIC?</a:t>
            </a:r>
            <a:endParaRPr lang="hr-HR" b="1" dirty="0"/>
          </a:p>
        </p:txBody>
      </p:sp>
      <p:graphicFrame>
        <p:nvGraphicFramePr>
          <p:cNvPr id="7" name="Grafikon 6">
            <a:extLst>
              <a:ext uri="{FF2B5EF4-FFF2-40B4-BE49-F238E27FC236}">
                <a16:creationId xmlns:a16="http://schemas.microsoft.com/office/drawing/2014/main" id="{88E71DBE-CE86-468C-8422-6D7F10F620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9625268"/>
              </p:ext>
            </p:extLst>
          </p:nvPr>
        </p:nvGraphicFramePr>
        <p:xfrm>
          <a:off x="1909082" y="1499508"/>
          <a:ext cx="7253968" cy="4155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458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2 – STATISTIC?</a:t>
            </a:r>
            <a:endParaRPr lang="hr-HR" b="1" dirty="0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0C9671C4-42C0-4945-BF72-9C5EFA028F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3975091"/>
              </p:ext>
            </p:extLst>
          </p:nvPr>
        </p:nvGraphicFramePr>
        <p:xfrm>
          <a:off x="1175657" y="1341664"/>
          <a:ext cx="9002486" cy="4678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028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3 – END OF WASTE CRITERIA?</a:t>
            </a:r>
            <a:endParaRPr lang="hr-HR" b="1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831627BE-9818-4E5D-A616-510AB363B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1076741"/>
            <a:ext cx="11573533" cy="547842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 err="1"/>
              <a:t>After</a:t>
            </a:r>
            <a:r>
              <a:rPr lang="hr-HR" sz="2800" b="1" dirty="0"/>
              <a:t> </a:t>
            </a:r>
            <a:r>
              <a:rPr lang="hr-HR" sz="2800" b="1" dirty="0" err="1"/>
              <a:t>recycling</a:t>
            </a:r>
            <a:r>
              <a:rPr lang="hr-HR" sz="2800" b="1" dirty="0"/>
              <a:t> </a:t>
            </a:r>
            <a:r>
              <a:rPr lang="hr-HR" sz="2800" b="1" dirty="0" err="1"/>
              <a:t>according</a:t>
            </a:r>
            <a:r>
              <a:rPr lang="hr-HR" sz="2800" b="1" dirty="0"/>
              <a:t> to </a:t>
            </a:r>
            <a:r>
              <a:rPr lang="hr-HR" sz="2800" b="1" dirty="0" err="1"/>
              <a:t>the</a:t>
            </a:r>
            <a:r>
              <a:rPr lang="hr-HR" sz="2800" b="1" dirty="0"/>
              <a:t> Waste list – </a:t>
            </a:r>
            <a:r>
              <a:rPr lang="hr-HR" sz="2800" b="1" dirty="0" err="1"/>
              <a:t>recyclable</a:t>
            </a:r>
            <a:r>
              <a:rPr lang="hr-HR" sz="2800" b="1" dirty="0"/>
              <a:t> </a:t>
            </a:r>
            <a:r>
              <a:rPr lang="hr-HR" sz="2800" b="1" dirty="0" err="1"/>
              <a:t>material</a:t>
            </a:r>
            <a:r>
              <a:rPr lang="hr-HR" sz="2800" b="1" dirty="0"/>
              <a:t> </a:t>
            </a:r>
            <a:r>
              <a:rPr lang="hr-HR" sz="2800" b="1" dirty="0" err="1"/>
              <a:t>is</a:t>
            </a:r>
            <a:r>
              <a:rPr lang="hr-HR" sz="2800" b="1" dirty="0"/>
              <a:t> </a:t>
            </a:r>
            <a:r>
              <a:rPr lang="hr-HR" sz="2800" b="1" dirty="0" err="1"/>
              <a:t>still</a:t>
            </a:r>
            <a:r>
              <a:rPr lang="hr-HR" sz="2800" b="1" dirty="0"/>
              <a:t> </a:t>
            </a:r>
            <a:r>
              <a:rPr lang="hr-HR" sz="2800" b="1" dirty="0" err="1"/>
              <a:t>waste</a:t>
            </a:r>
            <a:endParaRPr lang="hr-HR" sz="28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 err="1"/>
              <a:t>End</a:t>
            </a:r>
            <a:r>
              <a:rPr lang="hr-HR" sz="2800" b="1" dirty="0"/>
              <a:t> </a:t>
            </a:r>
            <a:r>
              <a:rPr lang="hr-HR" sz="2800" b="1" dirty="0" err="1"/>
              <a:t>of</a:t>
            </a:r>
            <a:r>
              <a:rPr lang="hr-HR" sz="2800" b="1" dirty="0"/>
              <a:t> </a:t>
            </a:r>
            <a:r>
              <a:rPr lang="hr-HR" sz="2800" b="1" dirty="0" err="1"/>
              <a:t>waste</a:t>
            </a:r>
            <a:r>
              <a:rPr lang="hr-HR" sz="2800" b="1" dirty="0"/>
              <a:t> </a:t>
            </a:r>
            <a:r>
              <a:rPr lang="hr-HR" sz="2800" b="1" dirty="0" err="1"/>
              <a:t>criteria</a:t>
            </a:r>
            <a:r>
              <a:rPr lang="hr-HR" sz="2800" b="1" dirty="0"/>
              <a:t>???</a:t>
            </a:r>
            <a:endParaRPr lang="en-GB" sz="28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/>
              <a:t>New </a:t>
            </a:r>
            <a:r>
              <a:rPr lang="hr-HR" sz="2800" b="1" dirty="0" err="1"/>
              <a:t>products</a:t>
            </a:r>
            <a:r>
              <a:rPr lang="hr-HR" sz="2800" b="1" dirty="0"/>
              <a:t> </a:t>
            </a:r>
            <a:r>
              <a:rPr lang="hr-HR" sz="2800" b="1" dirty="0" err="1"/>
              <a:t>with</a:t>
            </a:r>
            <a:r>
              <a:rPr lang="hr-HR" sz="2800" b="1" dirty="0"/>
              <a:t> </a:t>
            </a:r>
            <a:r>
              <a:rPr lang="hr-HR" sz="2800" b="1" dirty="0" err="1"/>
              <a:t>high</a:t>
            </a:r>
            <a:r>
              <a:rPr lang="hr-HR" sz="2800" b="1" dirty="0"/>
              <a:t> </a:t>
            </a:r>
            <a:r>
              <a:rPr lang="hr-HR" sz="2800" b="1" dirty="0" err="1"/>
              <a:t>performances</a:t>
            </a:r>
            <a:r>
              <a:rPr lang="hr-HR" sz="2800" b="1" dirty="0"/>
              <a:t> – </a:t>
            </a:r>
            <a:r>
              <a:rPr lang="hr-HR" sz="2800" b="1" dirty="0" err="1"/>
              <a:t>demand</a:t>
            </a:r>
            <a:r>
              <a:rPr lang="hr-HR" sz="2800" b="1" dirty="0"/>
              <a:t> </a:t>
            </a:r>
            <a:r>
              <a:rPr lang="hr-HR" sz="2800" b="1" dirty="0" err="1"/>
              <a:t>that</a:t>
            </a:r>
            <a:r>
              <a:rPr lang="hr-HR" sz="2800" b="1" dirty="0"/>
              <a:t> </a:t>
            </a:r>
            <a:r>
              <a:rPr lang="hr-HR" sz="2800" b="1" dirty="0" err="1"/>
              <a:t>producers</a:t>
            </a:r>
            <a:r>
              <a:rPr lang="hr-HR" sz="2800" b="1" dirty="0"/>
              <a:t> must </a:t>
            </a:r>
            <a:r>
              <a:rPr lang="hr-HR" sz="2800" b="1" dirty="0" err="1"/>
              <a:t>fulfil</a:t>
            </a:r>
            <a:endParaRPr lang="hr-HR" sz="28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 err="1"/>
              <a:t>There</a:t>
            </a:r>
            <a:r>
              <a:rPr lang="hr-HR" sz="2800" b="1" dirty="0"/>
              <a:t> </a:t>
            </a:r>
            <a:r>
              <a:rPr lang="hr-HR" sz="2800" b="1" dirty="0" err="1"/>
              <a:t>is</a:t>
            </a:r>
            <a:r>
              <a:rPr lang="hr-HR" sz="2800" b="1" dirty="0"/>
              <a:t> no </a:t>
            </a:r>
            <a:r>
              <a:rPr lang="hr-HR" sz="2800" b="1" dirty="0" err="1"/>
              <a:t>clear</a:t>
            </a:r>
            <a:r>
              <a:rPr lang="hr-HR" sz="2800" b="1" dirty="0"/>
              <a:t> </a:t>
            </a:r>
            <a:r>
              <a:rPr lang="hr-HR" sz="2800" b="1" dirty="0" err="1"/>
              <a:t>rule</a:t>
            </a:r>
            <a:r>
              <a:rPr lang="hr-HR" sz="2800" b="1" dirty="0"/>
              <a:t> for </a:t>
            </a:r>
            <a:r>
              <a:rPr lang="hr-HR" sz="2800" b="1" dirty="0" err="1"/>
              <a:t>end</a:t>
            </a:r>
            <a:r>
              <a:rPr lang="hr-HR" sz="2800" b="1" dirty="0"/>
              <a:t> </a:t>
            </a:r>
            <a:r>
              <a:rPr lang="hr-HR" sz="2800" b="1" dirty="0" err="1"/>
              <a:t>of</a:t>
            </a:r>
            <a:r>
              <a:rPr lang="hr-HR" sz="2800" b="1" dirty="0"/>
              <a:t> </a:t>
            </a:r>
            <a:r>
              <a:rPr lang="hr-HR" sz="2800" b="1" dirty="0" err="1"/>
              <a:t>waste</a:t>
            </a:r>
            <a:r>
              <a:rPr lang="hr-HR" sz="2800" b="1" dirty="0"/>
              <a:t> </a:t>
            </a:r>
            <a:r>
              <a:rPr lang="hr-HR" sz="2800" b="1" dirty="0" err="1"/>
              <a:t>criteria</a:t>
            </a:r>
            <a:endParaRPr lang="hr-HR" sz="28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/>
              <a:t>RDF </a:t>
            </a:r>
            <a:r>
              <a:rPr lang="hr-HR" sz="2800" b="1" dirty="0" err="1"/>
              <a:t>can’t</a:t>
            </a:r>
            <a:r>
              <a:rPr lang="hr-HR" sz="2800" b="1" dirty="0"/>
              <a:t> </a:t>
            </a:r>
            <a:r>
              <a:rPr lang="hr-HR" sz="2800" b="1" dirty="0" err="1"/>
              <a:t>fulfil</a:t>
            </a:r>
            <a:r>
              <a:rPr lang="hr-HR" sz="2800" b="1" dirty="0"/>
              <a:t> </a:t>
            </a:r>
            <a:r>
              <a:rPr lang="hr-HR" sz="2800" b="1" dirty="0" err="1"/>
              <a:t>end</a:t>
            </a:r>
            <a:r>
              <a:rPr lang="hr-HR" sz="2800" b="1" dirty="0"/>
              <a:t> </a:t>
            </a:r>
            <a:r>
              <a:rPr lang="hr-HR" sz="2800" b="1" dirty="0" err="1"/>
              <a:t>of</a:t>
            </a:r>
            <a:r>
              <a:rPr lang="hr-HR" sz="2800" b="1" dirty="0"/>
              <a:t> </a:t>
            </a:r>
            <a:r>
              <a:rPr lang="hr-HR" sz="2800" b="1" dirty="0" err="1"/>
              <a:t>waste</a:t>
            </a:r>
            <a:r>
              <a:rPr lang="hr-HR" sz="2800" b="1" dirty="0"/>
              <a:t> </a:t>
            </a:r>
            <a:r>
              <a:rPr lang="hr-HR" sz="2800" b="1" dirty="0" err="1"/>
              <a:t>criteria</a:t>
            </a:r>
            <a:r>
              <a:rPr lang="hr-HR" sz="2800" b="1" dirty="0"/>
              <a:t> – </a:t>
            </a:r>
            <a:r>
              <a:rPr lang="hr-HR" sz="2800" b="1" dirty="0" err="1"/>
              <a:t>it</a:t>
            </a:r>
            <a:r>
              <a:rPr lang="hr-HR" sz="2800" b="1" dirty="0"/>
              <a:t> </a:t>
            </a:r>
            <a:r>
              <a:rPr lang="hr-HR" sz="2800" b="1" dirty="0" err="1"/>
              <a:t>is</a:t>
            </a:r>
            <a:r>
              <a:rPr lang="hr-HR" sz="2800" b="1" dirty="0"/>
              <a:t> </a:t>
            </a:r>
            <a:r>
              <a:rPr lang="hr-HR" sz="2800" b="1" dirty="0" err="1"/>
              <a:t>waste</a:t>
            </a:r>
            <a:endParaRPr lang="en-GB" sz="2800" dirty="0"/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en-GB" sz="2800" b="1" dirty="0">
                <a:solidFill>
                  <a:schemeClr val="tx1"/>
                </a:solidFill>
                <a:effectLst/>
              </a:rPr>
              <a:t> </a:t>
            </a:r>
            <a:r>
              <a:rPr lang="hr-HR" sz="2800" b="1" dirty="0" err="1">
                <a:solidFill>
                  <a:schemeClr val="tx1"/>
                </a:solidFill>
                <a:effectLst/>
              </a:rPr>
              <a:t>There</a:t>
            </a:r>
            <a:r>
              <a:rPr lang="hr-HR" sz="2800" b="1" dirty="0">
                <a:solidFill>
                  <a:schemeClr val="tx1"/>
                </a:solidFill>
                <a:effectLst/>
              </a:rPr>
              <a:t> </a:t>
            </a:r>
            <a:r>
              <a:rPr lang="hr-HR" sz="2800" b="1" dirty="0" err="1">
                <a:solidFill>
                  <a:schemeClr val="tx1"/>
                </a:solidFill>
                <a:effectLst/>
              </a:rPr>
              <a:t>is</a:t>
            </a:r>
            <a:r>
              <a:rPr lang="hr-HR" sz="2800" b="1" dirty="0">
                <a:solidFill>
                  <a:schemeClr val="tx1"/>
                </a:solidFill>
                <a:effectLst/>
              </a:rPr>
              <a:t> no </a:t>
            </a:r>
            <a:r>
              <a:rPr lang="hr-HR" sz="2800" b="1" dirty="0" err="1">
                <a:solidFill>
                  <a:schemeClr val="tx1"/>
                </a:solidFill>
                <a:effectLst/>
              </a:rPr>
              <a:t>regulation</a:t>
            </a:r>
            <a:r>
              <a:rPr lang="hr-HR" sz="2800" b="1" dirty="0"/>
              <a:t>/</a:t>
            </a:r>
            <a:r>
              <a:rPr lang="hr-HR" sz="2800" b="1" dirty="0" err="1"/>
              <a:t>or</a:t>
            </a:r>
            <a:r>
              <a:rPr lang="hr-HR" sz="2800" b="1" dirty="0"/>
              <a:t> </a:t>
            </a:r>
            <a:r>
              <a:rPr lang="hr-HR" sz="2800" b="1" dirty="0" err="1"/>
              <a:t>obligation</a:t>
            </a:r>
            <a:r>
              <a:rPr lang="hr-HR" sz="2800" b="1" dirty="0"/>
              <a:t> for </a:t>
            </a:r>
            <a:r>
              <a:rPr lang="hr-HR" sz="2800" b="1" dirty="0" err="1"/>
              <a:t>producers</a:t>
            </a:r>
            <a:endParaRPr lang="hr-HR" sz="2800" b="1" dirty="0"/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b="1" dirty="0"/>
              <a:t>WWTP – </a:t>
            </a:r>
            <a:r>
              <a:rPr lang="hr-HR" sz="2800" b="1" dirty="0" err="1"/>
              <a:t>sludge</a:t>
            </a:r>
            <a:r>
              <a:rPr lang="hr-HR" sz="2800" b="1" dirty="0"/>
              <a:t> on </a:t>
            </a:r>
            <a:r>
              <a:rPr lang="hr-HR" sz="2800" b="1" dirty="0" err="1"/>
              <a:t>agricultural</a:t>
            </a:r>
            <a:r>
              <a:rPr lang="hr-HR" sz="2800" b="1" dirty="0"/>
              <a:t> </a:t>
            </a:r>
            <a:r>
              <a:rPr lang="hr-HR" sz="2800" b="1" dirty="0" err="1"/>
              <a:t>surface</a:t>
            </a:r>
            <a:r>
              <a:rPr lang="hr-HR" sz="2800" b="1" dirty="0"/>
              <a:t> – </a:t>
            </a:r>
            <a:r>
              <a:rPr lang="hr-HR" sz="2800" b="1" dirty="0" err="1"/>
              <a:t>not</a:t>
            </a:r>
            <a:r>
              <a:rPr lang="hr-HR" sz="2800" b="1" dirty="0"/>
              <a:t> </a:t>
            </a:r>
            <a:r>
              <a:rPr lang="hr-HR" sz="2800" b="1" dirty="0" err="1"/>
              <a:t>working</a:t>
            </a:r>
            <a:r>
              <a:rPr lang="hr-HR" sz="2800" b="1" dirty="0"/>
              <a:t> </a:t>
            </a:r>
            <a:r>
              <a:rPr lang="hr-HR" sz="2800" b="1" dirty="0" err="1"/>
              <a:t>in</a:t>
            </a:r>
            <a:r>
              <a:rPr lang="hr-HR" sz="2800" b="1" dirty="0"/>
              <a:t> CRO</a:t>
            </a:r>
            <a:endParaRPr lang="hr-HR" sz="2800" b="1" dirty="0">
              <a:solidFill>
                <a:schemeClr val="tx1"/>
              </a:solidFill>
              <a:effectLst/>
            </a:endParaRP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endParaRPr lang="en-GB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6689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4 – GLOBAL </a:t>
            </a:r>
            <a:endParaRPr lang="hr-HR" b="1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7A39BE75-F09F-4706-BB09-29F3D268E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57" y="1076741"/>
            <a:ext cx="4857751" cy="569386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800" b="1" dirty="0"/>
              <a:t>COVID 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800" b="1" dirty="0"/>
              <a:t>Energy </a:t>
            </a:r>
            <a:r>
              <a:rPr lang="en-GB" sz="2800" b="1" dirty="0" err="1"/>
              <a:t>crysis</a:t>
            </a:r>
            <a:endParaRPr lang="hr-HR" sz="28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2800" b="1" dirty="0"/>
              <a:t>China ban</a:t>
            </a:r>
            <a:r>
              <a:rPr lang="en-GB" sz="2800" b="1" dirty="0"/>
              <a:t> </a:t>
            </a:r>
            <a:r>
              <a:rPr lang="en-GB" sz="2800" dirty="0"/>
              <a:t> 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en-GB" sz="2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2800" b="1" dirty="0"/>
              <a:t>C</a:t>
            </a:r>
            <a:r>
              <a:rPr lang="en-GB" sz="2800" b="1" dirty="0">
                <a:solidFill>
                  <a:schemeClr val="tx1"/>
                </a:solidFill>
                <a:effectLst/>
              </a:rPr>
              <a:t>ost of CE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en-GB" sz="2800" dirty="0"/>
              <a:t>High cost of separate collection and sorting of MSW – can we pay that?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en-GB" sz="2800" dirty="0"/>
              <a:t>EPR – high cost for consumer</a:t>
            </a:r>
          </a:p>
          <a:p>
            <a:pPr algn="just">
              <a:spcBef>
                <a:spcPct val="50000"/>
              </a:spcBef>
            </a:pPr>
            <a:endParaRPr lang="en-GB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79AE23C5-AB47-430F-8F8C-9AF0DCE7E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731" y="948690"/>
            <a:ext cx="4857751" cy="569386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 err="1"/>
              <a:t>Cost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recycling</a:t>
            </a:r>
            <a:r>
              <a:rPr lang="hr-HR" sz="2800" dirty="0"/>
              <a:t> (general)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/>
              <a:t>WEEE </a:t>
            </a:r>
            <a:r>
              <a:rPr lang="hr-HR" sz="2800" dirty="0" err="1"/>
              <a:t>cost</a:t>
            </a:r>
            <a:r>
              <a:rPr lang="hr-HR" sz="2800" dirty="0"/>
              <a:t> </a:t>
            </a:r>
            <a:r>
              <a:rPr lang="hr-HR" sz="2800" dirty="0" err="1"/>
              <a:t>needed</a:t>
            </a:r>
            <a:r>
              <a:rPr lang="hr-HR" sz="2800" dirty="0"/>
              <a:t> to </a:t>
            </a:r>
            <a:r>
              <a:rPr lang="hr-HR" sz="2800" dirty="0" err="1"/>
              <a:t>recicle</a:t>
            </a:r>
            <a:r>
              <a:rPr lang="hr-HR" sz="2800" dirty="0"/>
              <a:t> </a:t>
            </a:r>
            <a:r>
              <a:rPr lang="hr-HR" sz="2800" dirty="0" err="1"/>
              <a:t>last</a:t>
            </a:r>
            <a:r>
              <a:rPr lang="hr-HR" sz="2800" dirty="0"/>
              <a:t> 5%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rear</a:t>
            </a:r>
            <a:r>
              <a:rPr lang="hr-HR" sz="2800" dirty="0"/>
              <a:t> </a:t>
            </a:r>
            <a:r>
              <a:rPr lang="hr-HR" sz="2800" dirty="0" err="1"/>
              <a:t>earth</a:t>
            </a:r>
            <a:r>
              <a:rPr lang="hr-HR" sz="2800" dirty="0"/>
              <a:t> </a:t>
            </a:r>
            <a:r>
              <a:rPr lang="hr-HR" sz="2800" dirty="0" err="1"/>
              <a:t>metals</a:t>
            </a:r>
            <a:r>
              <a:rPr lang="hr-HR" sz="2800" dirty="0"/>
              <a:t>?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>
                <a:solidFill>
                  <a:schemeClr val="tx1"/>
                </a:solidFill>
                <a:effectLst/>
              </a:rPr>
              <a:t>Global </a:t>
            </a:r>
            <a:r>
              <a:rPr lang="hr-HR" sz="2800" dirty="0" err="1">
                <a:solidFill>
                  <a:schemeClr val="tx1"/>
                </a:solidFill>
                <a:effectLst/>
              </a:rPr>
              <a:t>oil</a:t>
            </a:r>
            <a:r>
              <a:rPr lang="hr-HR" sz="2800" dirty="0">
                <a:solidFill>
                  <a:schemeClr val="tx1"/>
                </a:solidFill>
                <a:effectLst/>
              </a:rPr>
              <a:t> </a:t>
            </a:r>
            <a:r>
              <a:rPr lang="hr-HR" sz="2800" dirty="0" err="1">
                <a:solidFill>
                  <a:schemeClr val="tx1"/>
                </a:solidFill>
                <a:effectLst/>
              </a:rPr>
              <a:t>price</a:t>
            </a:r>
            <a:r>
              <a:rPr lang="hr-HR" sz="2800" dirty="0">
                <a:solidFill>
                  <a:schemeClr val="tx1"/>
                </a:solidFill>
                <a:effectLst/>
              </a:rPr>
              <a:t>?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 err="1"/>
              <a:t>Climate</a:t>
            </a:r>
            <a:r>
              <a:rPr lang="hr-HR" sz="2800" dirty="0"/>
              <a:t> </a:t>
            </a:r>
            <a:r>
              <a:rPr lang="hr-HR" sz="2800" dirty="0" err="1"/>
              <a:t>change</a:t>
            </a:r>
            <a:r>
              <a:rPr lang="hr-HR" sz="2800" dirty="0"/>
              <a:t>?</a:t>
            </a:r>
            <a:endParaRPr lang="hr-HR" sz="2800" dirty="0">
              <a:solidFill>
                <a:schemeClr val="tx1"/>
              </a:solidFill>
              <a:effectLst/>
            </a:endParaRP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/>
              <a:t>WTE - ??? </a:t>
            </a:r>
            <a:r>
              <a:rPr lang="en-GB" sz="2800" dirty="0" err="1"/>
              <a:t>Hyearchy</a:t>
            </a:r>
            <a:endParaRPr lang="hr-HR" sz="2800" dirty="0"/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/>
              <a:t>Chemical </a:t>
            </a:r>
            <a:r>
              <a:rPr lang="hr-HR" sz="2800" dirty="0" err="1"/>
              <a:t>recycling</a:t>
            </a:r>
            <a:r>
              <a:rPr lang="hr-HR" sz="2800" dirty="0"/>
              <a:t>?</a:t>
            </a:r>
          </a:p>
          <a:p>
            <a:pPr marL="742950" lvl="1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ownership</a:t>
            </a:r>
            <a:r>
              <a:rPr lang="hr-HR" sz="2800" dirty="0"/>
              <a:t>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/>
              <a:t>the</a:t>
            </a:r>
            <a:r>
              <a:rPr lang="hr-HR" sz="2800" dirty="0"/>
              <a:t> </a:t>
            </a:r>
            <a:r>
              <a:rPr lang="hr-HR" sz="2800" dirty="0" err="1"/>
              <a:t>resources</a:t>
            </a:r>
            <a:r>
              <a:rPr lang="hr-HR" sz="2800" dirty="0"/>
              <a:t>??</a:t>
            </a:r>
            <a:endParaRPr lang="hr-H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393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CONCLUSION</a:t>
            </a:r>
            <a:endParaRPr lang="hr-HR" b="1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7A39BE75-F09F-4706-BB09-29F3D268E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1076741"/>
            <a:ext cx="11310774" cy="5663089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4000" b="1" dirty="0">
                <a:solidFill>
                  <a:schemeClr val="tx1"/>
                </a:solidFill>
                <a:effectLst/>
              </a:rPr>
              <a:t>CE </a:t>
            </a:r>
            <a:r>
              <a:rPr lang="hr-HR" sz="4000" b="1" dirty="0" err="1">
                <a:solidFill>
                  <a:schemeClr val="tx1"/>
                </a:solidFill>
                <a:effectLst/>
              </a:rPr>
              <a:t>is</a:t>
            </a:r>
            <a:r>
              <a:rPr lang="hr-HR" sz="4000" b="1" dirty="0">
                <a:solidFill>
                  <a:schemeClr val="tx1"/>
                </a:solidFill>
                <a:effectLst/>
              </a:rPr>
              <a:t> </a:t>
            </a:r>
            <a:r>
              <a:rPr lang="hr-HR" sz="4000" b="1" dirty="0" err="1"/>
              <a:t>going</a:t>
            </a:r>
            <a:r>
              <a:rPr lang="hr-HR" sz="4000" b="1" dirty="0"/>
              <a:t> on (</a:t>
            </a:r>
            <a:r>
              <a:rPr lang="hr-HR" sz="4000" b="1" dirty="0" err="1"/>
              <a:t>yet</a:t>
            </a:r>
            <a:r>
              <a:rPr lang="hr-HR" sz="4000" b="1" dirty="0"/>
              <a:t>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4000" b="1" dirty="0"/>
              <a:t>Energy </a:t>
            </a:r>
            <a:r>
              <a:rPr lang="hr-HR" sz="4000" b="1" dirty="0" err="1"/>
              <a:t>recovery</a:t>
            </a:r>
            <a:r>
              <a:rPr lang="hr-HR" sz="4000" b="1" dirty="0"/>
              <a:t> </a:t>
            </a:r>
            <a:r>
              <a:rPr lang="hr-HR" sz="4000" b="1" dirty="0" err="1"/>
              <a:t>is</a:t>
            </a:r>
            <a:r>
              <a:rPr lang="hr-HR" sz="4000" b="1" dirty="0"/>
              <a:t> </a:t>
            </a:r>
            <a:r>
              <a:rPr lang="hr-HR" sz="4000" b="1" dirty="0" err="1"/>
              <a:t>comming</a:t>
            </a:r>
            <a:r>
              <a:rPr lang="hr-HR" sz="4000" b="1" dirty="0"/>
              <a:t> </a:t>
            </a:r>
            <a:r>
              <a:rPr lang="hr-HR" sz="4000" b="1" dirty="0" err="1"/>
              <a:t>back</a:t>
            </a:r>
            <a:endParaRPr lang="hr-HR" sz="40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4000" b="1" dirty="0" err="1"/>
              <a:t>End</a:t>
            </a:r>
            <a:r>
              <a:rPr lang="hr-HR" sz="4000" b="1" dirty="0"/>
              <a:t> </a:t>
            </a:r>
            <a:r>
              <a:rPr lang="hr-HR" sz="4000" b="1" dirty="0" err="1"/>
              <a:t>of</a:t>
            </a:r>
            <a:r>
              <a:rPr lang="hr-HR" sz="4000" b="1" dirty="0"/>
              <a:t> </a:t>
            </a:r>
            <a:r>
              <a:rPr lang="hr-HR" sz="4000" b="1" dirty="0" err="1"/>
              <a:t>waste</a:t>
            </a:r>
            <a:r>
              <a:rPr lang="hr-HR" sz="4000" b="1" dirty="0"/>
              <a:t> </a:t>
            </a:r>
            <a:r>
              <a:rPr lang="hr-HR" sz="4000" b="1" dirty="0" err="1"/>
              <a:t>criteria</a:t>
            </a:r>
            <a:r>
              <a:rPr lang="hr-HR" sz="4000" b="1" dirty="0"/>
              <a:t> must </a:t>
            </a:r>
            <a:r>
              <a:rPr lang="hr-HR" sz="4000" b="1" dirty="0" err="1"/>
              <a:t>be</a:t>
            </a:r>
            <a:r>
              <a:rPr lang="hr-HR" sz="4000" b="1" dirty="0"/>
              <a:t> more </a:t>
            </a:r>
            <a:r>
              <a:rPr lang="hr-HR" sz="4000" b="1" dirty="0" err="1"/>
              <a:t>defined</a:t>
            </a:r>
            <a:endParaRPr lang="hr-HR" sz="40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4000" b="1" dirty="0" err="1"/>
              <a:t>Obligation</a:t>
            </a:r>
            <a:r>
              <a:rPr lang="hr-HR" sz="4000" b="1" dirty="0"/>
              <a:t> for </a:t>
            </a:r>
            <a:r>
              <a:rPr lang="hr-HR" sz="4000" b="1" dirty="0" err="1"/>
              <a:t>producers</a:t>
            </a:r>
            <a:r>
              <a:rPr lang="hr-HR" sz="4000" b="1" dirty="0"/>
              <a:t> to use </a:t>
            </a:r>
            <a:r>
              <a:rPr lang="hr-HR" sz="4000" b="1" dirty="0" err="1"/>
              <a:t>recyclable</a:t>
            </a:r>
            <a:r>
              <a:rPr lang="hr-HR" sz="4000" b="1" dirty="0"/>
              <a:t> </a:t>
            </a:r>
            <a:r>
              <a:rPr lang="hr-HR" sz="4000" b="1" dirty="0" err="1"/>
              <a:t>materials</a:t>
            </a:r>
            <a:r>
              <a:rPr lang="hr-HR" sz="4000" b="1" dirty="0"/>
              <a:t> </a:t>
            </a:r>
            <a:r>
              <a:rPr lang="hr-HR" sz="4000" b="1" dirty="0" err="1"/>
              <a:t>in</a:t>
            </a:r>
            <a:r>
              <a:rPr lang="hr-HR" sz="4000" b="1" dirty="0"/>
              <a:t> </a:t>
            </a:r>
            <a:r>
              <a:rPr lang="hr-HR" sz="4000" b="1" dirty="0" err="1"/>
              <a:t>new</a:t>
            </a:r>
            <a:r>
              <a:rPr lang="hr-HR" sz="4000" b="1" dirty="0"/>
              <a:t> </a:t>
            </a:r>
            <a:r>
              <a:rPr lang="hr-HR" sz="4000" b="1" dirty="0" err="1"/>
              <a:t>materials</a:t>
            </a:r>
            <a:endParaRPr lang="hr-HR" sz="4000" b="1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r-HR" sz="4000" b="1" dirty="0">
                <a:solidFill>
                  <a:schemeClr val="tx1"/>
                </a:solidFill>
                <a:effectLst/>
              </a:rPr>
              <a:t>In </a:t>
            </a:r>
            <a:r>
              <a:rPr lang="hr-HR" sz="4000" b="1" dirty="0" err="1">
                <a:solidFill>
                  <a:schemeClr val="tx1"/>
                </a:solidFill>
                <a:effectLst/>
              </a:rPr>
              <a:t>the</a:t>
            </a:r>
            <a:r>
              <a:rPr lang="hr-HR" sz="4000" b="1" dirty="0">
                <a:solidFill>
                  <a:schemeClr val="tx1"/>
                </a:solidFill>
                <a:effectLst/>
              </a:rPr>
              <a:t> future – EU must </a:t>
            </a:r>
            <a:r>
              <a:rPr lang="hr-HR" sz="4000" b="1" dirty="0" err="1">
                <a:solidFill>
                  <a:schemeClr val="tx1"/>
                </a:solidFill>
                <a:effectLst/>
              </a:rPr>
              <a:t>redefine</a:t>
            </a:r>
            <a:r>
              <a:rPr lang="hr-HR" sz="4000" b="1" dirty="0">
                <a:solidFill>
                  <a:schemeClr val="tx1"/>
                </a:solidFill>
                <a:effectLst/>
              </a:rPr>
              <a:t> CE</a:t>
            </a:r>
            <a:endParaRPr lang="en-GB" sz="4000" b="1" dirty="0">
              <a:solidFill>
                <a:schemeClr val="tx1"/>
              </a:solidFill>
              <a:effectLst/>
            </a:endParaRP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endParaRPr lang="en-GB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8300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23D12D1-7B95-4048-A71A-E9CD12CB0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19" y="2290226"/>
            <a:ext cx="11310774" cy="227754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hr-HR" sz="4000" b="1" dirty="0">
              <a:solidFill>
                <a:schemeClr val="tx1"/>
              </a:solidFill>
              <a:effectLst/>
            </a:endParaRPr>
          </a:p>
          <a:p>
            <a:pPr algn="ctr">
              <a:spcBef>
                <a:spcPct val="50000"/>
              </a:spcBef>
            </a:pPr>
            <a:r>
              <a:rPr lang="hr-HR" sz="4000" b="1" dirty="0" err="1">
                <a:solidFill>
                  <a:schemeClr val="tx1"/>
                </a:solidFill>
                <a:effectLst/>
              </a:rPr>
              <a:t>Thank</a:t>
            </a:r>
            <a:r>
              <a:rPr lang="hr-HR" sz="4000" b="1" dirty="0">
                <a:solidFill>
                  <a:schemeClr val="tx1"/>
                </a:solidFill>
                <a:effectLst/>
              </a:rPr>
              <a:t> </a:t>
            </a:r>
            <a:r>
              <a:rPr lang="hr-HR" sz="4000" b="1" dirty="0" err="1">
                <a:solidFill>
                  <a:schemeClr val="tx1"/>
                </a:solidFill>
                <a:effectLst/>
              </a:rPr>
              <a:t>you</a:t>
            </a:r>
            <a:r>
              <a:rPr lang="hr-HR" sz="4000" b="1" dirty="0">
                <a:solidFill>
                  <a:schemeClr val="tx1"/>
                </a:solidFill>
                <a:effectLst/>
              </a:rPr>
              <a:t> </a:t>
            </a:r>
            <a:r>
              <a:rPr lang="hr-HR" sz="4000" b="1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</a:t>
            </a:r>
            <a:endParaRPr lang="en-GB" sz="4000" b="1" dirty="0">
              <a:solidFill>
                <a:schemeClr val="tx1"/>
              </a:solidFill>
              <a:effectLst/>
            </a:endParaRP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endParaRPr lang="en-GB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57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lkan Countries/What are the Balkan Countries? | Mappr">
            <a:extLst>
              <a:ext uri="{FF2B5EF4-FFF2-40B4-BE49-F238E27FC236}">
                <a16:creationId xmlns:a16="http://schemas.microsoft.com/office/drawing/2014/main" id="{DCE98DC0-5BA0-4586-8AF0-3799D0E6A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33" y="848609"/>
            <a:ext cx="4794339" cy="381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5934D35B-24E6-4B18-82A6-421538CC54CC}"/>
              </a:ext>
            </a:extLst>
          </p:cNvPr>
          <p:cNvSpPr txBox="1"/>
          <p:nvPr/>
        </p:nvSpPr>
        <p:spPr>
          <a:xfrm>
            <a:off x="428033" y="490476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Balkans-political1 - Balkanski poluotok – Wikipedija (wikipedia.org)</a:t>
            </a:r>
            <a:endParaRPr lang="hr-HR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63834FA-C78D-4DE4-AEAF-8E9D400F2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430" y="848609"/>
            <a:ext cx="4211782" cy="584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F99B893-CDF1-41AD-BF66-079FE3FC463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 err="1">
                <a:solidFill>
                  <a:srgbClr val="FF0000"/>
                </a:solidFill>
              </a:rPr>
              <a:t>What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is</a:t>
            </a:r>
            <a:r>
              <a:rPr lang="hr-HR" b="1" dirty="0">
                <a:solidFill>
                  <a:srgbClr val="FF0000"/>
                </a:solidFill>
              </a:rPr>
              <a:t> Balkan?</a:t>
            </a:r>
            <a:endParaRPr lang="hr-HR" b="1" dirty="0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8CAEFC77-F6DC-4F7C-93E1-8B5EBDAF3627}"/>
              </a:ext>
            </a:extLst>
          </p:cNvPr>
          <p:cNvSpPr txBox="1"/>
          <p:nvPr/>
        </p:nvSpPr>
        <p:spPr>
          <a:xfrm>
            <a:off x="6096000" y="6505001"/>
            <a:ext cx="6207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5"/>
              </a:rPr>
              <a:t>Balkan </a:t>
            </a:r>
            <a:r>
              <a:rPr lang="hr-HR" dirty="0" err="1">
                <a:hlinkClick r:id="rId5"/>
              </a:rPr>
              <a:t>federation</a:t>
            </a:r>
            <a:r>
              <a:rPr lang="hr-HR" dirty="0">
                <a:hlinkClick r:id="rId5"/>
              </a:rPr>
              <a:t> - Balkan </a:t>
            </a:r>
            <a:r>
              <a:rPr lang="hr-HR" dirty="0" err="1">
                <a:hlinkClick r:id="rId5"/>
              </a:rPr>
              <a:t>Federasyonu</a:t>
            </a:r>
            <a:r>
              <a:rPr lang="hr-HR" dirty="0">
                <a:hlinkClick r:id="rId5"/>
              </a:rPr>
              <a:t> - </a:t>
            </a:r>
            <a:r>
              <a:rPr lang="hr-HR" dirty="0" err="1">
                <a:hlinkClick r:id="rId5"/>
              </a:rPr>
              <a:t>Vikipedi</a:t>
            </a:r>
            <a:r>
              <a:rPr lang="hr-HR" dirty="0">
                <a:hlinkClick r:id="rId5"/>
              </a:rPr>
              <a:t> (wikipedia.org)</a:t>
            </a:r>
            <a:endParaRPr lang="hr-HR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3DD526A-263E-4CBF-A17C-A9A7696A206D}"/>
              </a:ext>
            </a:extLst>
          </p:cNvPr>
          <p:cNvSpPr txBox="1">
            <a:spLocks/>
          </p:cNvSpPr>
          <p:nvPr/>
        </p:nvSpPr>
        <p:spPr>
          <a:xfrm>
            <a:off x="636184" y="5782153"/>
            <a:ext cx="4586188" cy="722848"/>
          </a:xfrm>
          <a:prstGeom prst="rect">
            <a:avLst/>
          </a:prstGeom>
          <a:solidFill>
            <a:srgbClr val="FFC000"/>
          </a:solidFill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SE Europe </a:t>
            </a:r>
            <a:r>
              <a:rPr lang="hr-HR" b="1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32962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2DE7BF-F069-4AF3-A9C6-B4948B269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773" y="545918"/>
            <a:ext cx="4940557" cy="4150068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7AF0EC16-B12D-4E27-99F7-E9232B7C4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912" y="4439763"/>
            <a:ext cx="22955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Republic </a:t>
            </a:r>
            <a:r>
              <a:rPr lang="hr-HR" b="1" dirty="0" err="1">
                <a:solidFill>
                  <a:srgbClr val="FF0000"/>
                </a:solidFill>
              </a:rPr>
              <a:t>of</a:t>
            </a:r>
            <a:r>
              <a:rPr lang="hr-HR" b="1" dirty="0">
                <a:solidFill>
                  <a:srgbClr val="FF0000"/>
                </a:solidFill>
              </a:rPr>
              <a:t> Croatia</a:t>
            </a:r>
            <a:endParaRPr lang="hr-HR" b="1" dirty="0"/>
          </a:p>
        </p:txBody>
      </p:sp>
      <p:graphicFrame>
        <p:nvGraphicFramePr>
          <p:cNvPr id="6" name="Text Box 3">
            <a:extLst>
              <a:ext uri="{FF2B5EF4-FFF2-40B4-BE49-F238E27FC236}">
                <a16:creationId xmlns:a16="http://schemas.microsoft.com/office/drawing/2014/main" id="{FCE3C82E-ED58-4C7A-93FF-6C9E38A680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877442"/>
              </p:ext>
            </p:extLst>
          </p:nvPr>
        </p:nvGraphicFramePr>
        <p:xfrm>
          <a:off x="643378" y="1790090"/>
          <a:ext cx="4575671" cy="3277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4473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Republic </a:t>
            </a:r>
            <a:r>
              <a:rPr lang="hr-HR" b="1" dirty="0" err="1">
                <a:solidFill>
                  <a:srgbClr val="FF0000"/>
                </a:solidFill>
              </a:rPr>
              <a:t>of</a:t>
            </a:r>
            <a:r>
              <a:rPr lang="hr-HR" b="1" dirty="0">
                <a:solidFill>
                  <a:srgbClr val="FF0000"/>
                </a:solidFill>
              </a:rPr>
              <a:t> Croatia 2020</a:t>
            </a:r>
            <a:endParaRPr lang="hr-HR" b="1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B4FF9893-DE4D-4A45-8DEC-0FED6B3EE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86" y="1126274"/>
            <a:ext cx="10501116" cy="53079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943C1BF-3AF1-4409-A9FF-AEE7C111776C}"/>
              </a:ext>
            </a:extLst>
          </p:cNvPr>
          <p:cNvSpPr/>
          <p:nvPr/>
        </p:nvSpPr>
        <p:spPr>
          <a:xfrm>
            <a:off x="10266753" y="1567225"/>
            <a:ext cx="1754262" cy="14770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41</a:t>
            </a:r>
            <a:r>
              <a:rPr lang="hr-HR" sz="3600" b="1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39847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 err="1">
                <a:solidFill>
                  <a:srgbClr val="FF0000"/>
                </a:solidFill>
              </a:rPr>
              <a:t>Circular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Economy</a:t>
            </a:r>
            <a:r>
              <a:rPr lang="hr-HR" b="1" dirty="0">
                <a:solidFill>
                  <a:srgbClr val="FF0000"/>
                </a:solidFill>
              </a:rPr>
              <a:t> – </a:t>
            </a:r>
            <a:r>
              <a:rPr lang="hr-HR" b="1" dirty="0" err="1">
                <a:solidFill>
                  <a:srgbClr val="FF0000"/>
                </a:solidFill>
              </a:rPr>
              <a:t>where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it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is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going</a:t>
            </a:r>
            <a:r>
              <a:rPr lang="hr-HR" b="1" dirty="0">
                <a:solidFill>
                  <a:srgbClr val="FF0000"/>
                </a:solidFill>
              </a:rPr>
              <a:t>? </a:t>
            </a:r>
            <a:endParaRPr lang="hr-HR" b="1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C87A200-1C6F-4C45-9E38-0C436A6D8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1076741"/>
            <a:ext cx="4857751" cy="440120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r-HR" sz="2000" b="1" dirty="0">
                <a:solidFill>
                  <a:schemeClr val="tx1"/>
                </a:solidFill>
                <a:effectLst/>
              </a:rPr>
              <a:t>Landfill Directive 1999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Global warming 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Decrase of landfilling of biodegradable waste 35%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Forbiden landfilling of untreated waste</a:t>
            </a:r>
          </a:p>
          <a:p>
            <a:pPr algn="just">
              <a:spcBef>
                <a:spcPct val="50000"/>
              </a:spcBef>
            </a:pPr>
            <a:r>
              <a:rPr lang="hr-HR" sz="2000" b="1" dirty="0">
                <a:solidFill>
                  <a:schemeClr val="tx1"/>
                </a:solidFill>
                <a:effectLst/>
              </a:rPr>
              <a:t>Waste Framework Directive 2008</a:t>
            </a:r>
            <a:endParaRPr lang="hr-HR" sz="2000" dirty="0"/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Targets for waste prevention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Reuse centre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Separate collection 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50% recycling of separates</a:t>
            </a:r>
            <a:endParaRPr lang="hr-HR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B69F56DE-5745-4327-B29F-6E4759443417}"/>
              </a:ext>
            </a:extLst>
          </p:cNvPr>
          <p:cNvSpPr txBox="1"/>
          <p:nvPr/>
        </p:nvSpPr>
        <p:spPr>
          <a:xfrm>
            <a:off x="6453430" y="1097427"/>
            <a:ext cx="4289155" cy="440120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chemeClr val="tx1"/>
                </a:solidFill>
              </a:rPr>
              <a:t>Closing the loop - An EU action plan for the Circular Economy</a:t>
            </a:r>
            <a:r>
              <a:rPr lang="hr-HR" sz="2000" b="1" dirty="0">
                <a:solidFill>
                  <a:schemeClr val="tx1"/>
                </a:solidFill>
              </a:rPr>
              <a:t> 2015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NEW (</a:t>
            </a:r>
            <a:r>
              <a:rPr lang="hr-HR" sz="2000" b="1" dirty="0" err="1">
                <a:solidFill>
                  <a:schemeClr val="tx1"/>
                </a:solidFill>
              </a:rPr>
              <a:t>old</a:t>
            </a:r>
            <a:r>
              <a:rPr lang="hr-HR" sz="2000" b="1" dirty="0">
                <a:solidFill>
                  <a:schemeClr val="tx1"/>
                </a:solidFill>
              </a:rPr>
              <a:t>?) TARGETS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EPR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50% </a:t>
            </a:r>
            <a:r>
              <a:rPr lang="hr-HR" sz="2000" b="1" dirty="0" err="1"/>
              <a:t>separte</a:t>
            </a:r>
            <a:r>
              <a:rPr lang="hr-HR" sz="2000" b="1" dirty="0"/>
              <a:t> </a:t>
            </a:r>
            <a:r>
              <a:rPr lang="hr-HR" sz="2000" b="1" dirty="0" err="1"/>
              <a:t>collection</a:t>
            </a:r>
            <a:r>
              <a:rPr lang="hr-HR" sz="2000" b="1" dirty="0"/>
              <a:t> (</a:t>
            </a:r>
            <a:r>
              <a:rPr lang="hr-HR" sz="2000" b="1" dirty="0" err="1"/>
              <a:t>paper</a:t>
            </a:r>
            <a:r>
              <a:rPr lang="hr-HR" sz="2000" b="1" dirty="0"/>
              <a:t>, </a:t>
            </a:r>
            <a:r>
              <a:rPr lang="hr-HR" sz="2000" b="1" dirty="0" err="1"/>
              <a:t>plastic</a:t>
            </a:r>
            <a:r>
              <a:rPr lang="hr-HR" sz="2000" b="1" dirty="0"/>
              <a:t>, </a:t>
            </a:r>
            <a:r>
              <a:rPr lang="hr-HR" sz="2000" b="1" dirty="0" err="1"/>
              <a:t>biowaste</a:t>
            </a:r>
            <a:r>
              <a:rPr lang="hr-HR" sz="2000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55% must </a:t>
            </a:r>
            <a:r>
              <a:rPr lang="hr-HR" sz="2000" b="1" dirty="0" err="1"/>
              <a:t>be</a:t>
            </a:r>
            <a:r>
              <a:rPr lang="hr-HR" sz="2000" b="1" dirty="0"/>
              <a:t> </a:t>
            </a:r>
            <a:r>
              <a:rPr lang="hr-HR" sz="2000" b="1" dirty="0" err="1"/>
              <a:t>recycled</a:t>
            </a:r>
            <a:r>
              <a:rPr lang="hr-HR" sz="2000" b="1" dirty="0"/>
              <a:t> </a:t>
            </a:r>
            <a:r>
              <a:rPr lang="hr-HR" sz="2000" b="1" dirty="0" err="1"/>
              <a:t>or</a:t>
            </a:r>
            <a:r>
              <a:rPr lang="hr-HR" sz="2000" b="1" dirty="0"/>
              <a:t> </a:t>
            </a:r>
            <a:r>
              <a:rPr lang="hr-HR" sz="2000" b="1" dirty="0" err="1"/>
              <a:t>recovered</a:t>
            </a:r>
            <a:r>
              <a:rPr lang="hr-HR" sz="2000" b="1" dirty="0"/>
              <a:t> </a:t>
            </a:r>
            <a:r>
              <a:rPr lang="hr-HR" sz="2000" b="1" dirty="0" err="1"/>
              <a:t>up</a:t>
            </a:r>
            <a:r>
              <a:rPr lang="hr-HR" sz="2000" b="1" dirty="0"/>
              <a:t> to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70 % </a:t>
            </a:r>
            <a:r>
              <a:rPr lang="hr-HR" sz="2000" b="1" dirty="0" err="1"/>
              <a:t>recycling</a:t>
            </a:r>
            <a:r>
              <a:rPr lang="hr-HR" sz="2000" b="1" dirty="0"/>
              <a:t> </a:t>
            </a:r>
            <a:r>
              <a:rPr lang="hr-HR" sz="2000" b="1" dirty="0" err="1"/>
              <a:t>of</a:t>
            </a:r>
            <a:r>
              <a:rPr lang="hr-HR" sz="2000" b="1" dirty="0"/>
              <a:t> </a:t>
            </a:r>
            <a:r>
              <a:rPr lang="hr-HR" sz="2000" b="1" dirty="0" err="1"/>
              <a:t>construction</a:t>
            </a:r>
            <a:r>
              <a:rPr lang="hr-HR" sz="2000" b="1" dirty="0"/>
              <a:t> </a:t>
            </a:r>
            <a:r>
              <a:rPr lang="hr-HR" sz="2000" b="1" dirty="0" err="1"/>
              <a:t>waste</a:t>
            </a:r>
            <a:endParaRPr lang="hr-H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10</a:t>
            </a:r>
            <a:r>
              <a:rPr lang="hr-HR" sz="2000" b="1" dirty="0"/>
              <a:t>% </a:t>
            </a:r>
            <a:r>
              <a:rPr lang="hr-HR" sz="2000" b="1" dirty="0" err="1"/>
              <a:t>landfilling</a:t>
            </a:r>
            <a:r>
              <a:rPr lang="hr-HR" sz="2000" b="1" dirty="0"/>
              <a:t> </a:t>
            </a:r>
            <a:r>
              <a:rPr lang="hr-HR" sz="2000" b="1" dirty="0" err="1"/>
              <a:t>up</a:t>
            </a:r>
            <a:r>
              <a:rPr lang="hr-HR" sz="2000" b="1" dirty="0"/>
              <a:t> to 2035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65% WEEE </a:t>
            </a:r>
            <a:r>
              <a:rPr lang="hr-HR" sz="2000" b="1" dirty="0" err="1"/>
              <a:t>collected</a:t>
            </a:r>
            <a:r>
              <a:rPr lang="hr-HR" sz="2000" b="1" dirty="0"/>
              <a:t> </a:t>
            </a:r>
            <a:r>
              <a:rPr lang="hr-HR" sz="2000" b="1" dirty="0" err="1"/>
              <a:t>and</a:t>
            </a:r>
            <a:r>
              <a:rPr lang="hr-HR" sz="2000" b="1" dirty="0"/>
              <a:t> </a:t>
            </a:r>
            <a:r>
              <a:rPr lang="hr-HR" sz="2000" b="1" dirty="0" err="1"/>
              <a:t>treated</a:t>
            </a:r>
            <a:endParaRPr lang="hr-H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Single </a:t>
            </a:r>
            <a:r>
              <a:rPr lang="hr-HR" sz="2000" b="1" dirty="0"/>
              <a:t>use </a:t>
            </a:r>
            <a:r>
              <a:rPr lang="hr-HR" sz="2000" b="1" dirty="0" err="1"/>
              <a:t>products</a:t>
            </a:r>
            <a:r>
              <a:rPr lang="hr-HR" sz="2000" b="1" dirty="0"/>
              <a:t> - </a:t>
            </a:r>
            <a:r>
              <a:rPr lang="hr-HR" sz="2000" b="1" dirty="0" err="1"/>
              <a:t>forbiden</a:t>
            </a:r>
            <a:endParaRPr lang="hr-HR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F7295203-91C5-4FC9-993C-B81493B15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4" y="5945840"/>
            <a:ext cx="4857751" cy="70788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000" b="1" dirty="0">
                <a:solidFill>
                  <a:schemeClr val="tx1"/>
                </a:solidFill>
                <a:effectLst/>
              </a:rPr>
              <a:t>CHALLENGES?</a:t>
            </a:r>
          </a:p>
        </p:txBody>
      </p:sp>
    </p:spTree>
    <p:extLst>
      <p:ext uri="{BB962C8B-B14F-4D97-AF65-F5344CB8AC3E}">
        <p14:creationId xmlns:p14="http://schemas.microsoft.com/office/powerpoint/2010/main" val="132161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 err="1">
                <a:solidFill>
                  <a:srgbClr val="FF0000"/>
                </a:solidFill>
              </a:rPr>
              <a:t>Circular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Economy</a:t>
            </a:r>
            <a:r>
              <a:rPr lang="hr-HR" b="1" dirty="0">
                <a:solidFill>
                  <a:srgbClr val="FF0000"/>
                </a:solidFill>
              </a:rPr>
              <a:t> – </a:t>
            </a:r>
            <a:r>
              <a:rPr lang="hr-HR" b="1" dirty="0" err="1">
                <a:solidFill>
                  <a:srgbClr val="FF0000"/>
                </a:solidFill>
              </a:rPr>
              <a:t>where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it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is</a:t>
            </a: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err="1">
                <a:solidFill>
                  <a:srgbClr val="FF0000"/>
                </a:solidFill>
              </a:rPr>
              <a:t>going</a:t>
            </a:r>
            <a:r>
              <a:rPr lang="hr-HR" b="1" dirty="0">
                <a:solidFill>
                  <a:srgbClr val="FF0000"/>
                </a:solidFill>
              </a:rPr>
              <a:t>? </a:t>
            </a:r>
            <a:endParaRPr lang="hr-HR" b="1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C87A200-1C6F-4C45-9E38-0C436A6D8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1076741"/>
            <a:ext cx="4857751" cy="440120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r-HR" sz="2000" b="1" dirty="0">
                <a:solidFill>
                  <a:schemeClr val="tx1"/>
                </a:solidFill>
                <a:effectLst/>
              </a:rPr>
              <a:t>Landfill Directive 1999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Global warming 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Decrase of landfilling of biodegradable waste 35%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Forbiden landfilling of untreated waste</a:t>
            </a:r>
          </a:p>
          <a:p>
            <a:pPr algn="just">
              <a:spcBef>
                <a:spcPct val="50000"/>
              </a:spcBef>
            </a:pPr>
            <a:r>
              <a:rPr lang="hr-HR" sz="2000" b="1" dirty="0">
                <a:solidFill>
                  <a:schemeClr val="tx1"/>
                </a:solidFill>
                <a:effectLst/>
              </a:rPr>
              <a:t>Waste Framework Directive 2008</a:t>
            </a:r>
            <a:endParaRPr lang="hr-HR" sz="2000" dirty="0"/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Targets for waste prevention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Reuse centre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>
                <a:solidFill>
                  <a:schemeClr val="tx1"/>
                </a:solidFill>
                <a:effectLst/>
              </a:rPr>
              <a:t>Separate collection </a:t>
            </a:r>
          </a:p>
          <a:p>
            <a:pPr marL="285750" indent="-285750" algn="just">
              <a:spcBef>
                <a:spcPct val="50000"/>
              </a:spcBef>
              <a:buFont typeface="Arial" charset="0"/>
              <a:buChar char="•"/>
            </a:pPr>
            <a:r>
              <a:rPr lang="hr-HR" sz="2000" dirty="0"/>
              <a:t>50% recycling of separates</a:t>
            </a:r>
            <a:endParaRPr lang="hr-HR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B69F56DE-5745-4327-B29F-6E4759443417}"/>
              </a:ext>
            </a:extLst>
          </p:cNvPr>
          <p:cNvSpPr txBox="1"/>
          <p:nvPr/>
        </p:nvSpPr>
        <p:spPr>
          <a:xfrm>
            <a:off x="6453430" y="1097427"/>
            <a:ext cx="4289155" cy="440120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chemeClr val="tx1"/>
                </a:solidFill>
              </a:rPr>
              <a:t>Closing the loop - An EU action plan for the Circular Economy</a:t>
            </a:r>
            <a:r>
              <a:rPr lang="hr-HR" sz="2000" b="1" dirty="0">
                <a:solidFill>
                  <a:schemeClr val="tx1"/>
                </a:solidFill>
              </a:rPr>
              <a:t> 2015</a:t>
            </a:r>
          </a:p>
          <a:p>
            <a:pPr marL="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NEW (</a:t>
            </a:r>
            <a:r>
              <a:rPr lang="hr-HR" sz="2000" b="1" dirty="0" err="1">
                <a:solidFill>
                  <a:schemeClr val="tx1"/>
                </a:solidFill>
              </a:rPr>
              <a:t>old</a:t>
            </a:r>
            <a:r>
              <a:rPr lang="hr-HR" sz="2000" b="1" dirty="0">
                <a:solidFill>
                  <a:schemeClr val="tx1"/>
                </a:solidFill>
              </a:rPr>
              <a:t>?) TARGETS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EPR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50% </a:t>
            </a:r>
            <a:r>
              <a:rPr lang="hr-HR" sz="2000" b="1" dirty="0" err="1"/>
              <a:t>separte</a:t>
            </a:r>
            <a:r>
              <a:rPr lang="hr-HR" sz="2000" b="1" dirty="0"/>
              <a:t> </a:t>
            </a:r>
            <a:r>
              <a:rPr lang="hr-HR" sz="2000" b="1" dirty="0" err="1"/>
              <a:t>collection</a:t>
            </a:r>
            <a:r>
              <a:rPr lang="hr-HR" sz="2000" b="1" dirty="0"/>
              <a:t> (</a:t>
            </a:r>
            <a:r>
              <a:rPr lang="hr-HR" sz="2000" b="1" dirty="0" err="1"/>
              <a:t>paper</a:t>
            </a:r>
            <a:r>
              <a:rPr lang="hr-HR" sz="2000" b="1" dirty="0"/>
              <a:t>, </a:t>
            </a:r>
            <a:r>
              <a:rPr lang="hr-HR" sz="2000" b="1" dirty="0" err="1"/>
              <a:t>plastic</a:t>
            </a:r>
            <a:r>
              <a:rPr lang="hr-HR" sz="2000" b="1" dirty="0"/>
              <a:t>, </a:t>
            </a:r>
            <a:r>
              <a:rPr lang="hr-HR" sz="2000" b="1" dirty="0" err="1"/>
              <a:t>biowaste</a:t>
            </a:r>
            <a:r>
              <a:rPr lang="hr-HR" sz="2000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55% must </a:t>
            </a:r>
            <a:r>
              <a:rPr lang="hr-HR" sz="2000" b="1" dirty="0" err="1"/>
              <a:t>be</a:t>
            </a:r>
            <a:r>
              <a:rPr lang="hr-HR" sz="2000" b="1" dirty="0"/>
              <a:t> </a:t>
            </a:r>
            <a:r>
              <a:rPr lang="hr-HR" sz="2000" b="1" dirty="0" err="1"/>
              <a:t>recycled</a:t>
            </a:r>
            <a:r>
              <a:rPr lang="hr-HR" sz="2000" b="1" dirty="0"/>
              <a:t> </a:t>
            </a:r>
            <a:r>
              <a:rPr lang="hr-HR" sz="2000" b="1" dirty="0" err="1"/>
              <a:t>or</a:t>
            </a:r>
            <a:r>
              <a:rPr lang="hr-HR" sz="2000" b="1" dirty="0"/>
              <a:t> </a:t>
            </a:r>
            <a:r>
              <a:rPr lang="hr-HR" sz="2000" b="1" dirty="0" err="1"/>
              <a:t>recovered</a:t>
            </a:r>
            <a:r>
              <a:rPr lang="hr-HR" sz="2000" b="1" dirty="0"/>
              <a:t> </a:t>
            </a:r>
            <a:r>
              <a:rPr lang="hr-HR" sz="2000" b="1" dirty="0" err="1"/>
              <a:t>up</a:t>
            </a:r>
            <a:r>
              <a:rPr lang="hr-HR" sz="2000" b="1" dirty="0"/>
              <a:t> to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70 % </a:t>
            </a:r>
            <a:r>
              <a:rPr lang="hr-HR" sz="2000" b="1" dirty="0" err="1"/>
              <a:t>recycling</a:t>
            </a:r>
            <a:r>
              <a:rPr lang="hr-HR" sz="2000" b="1" dirty="0"/>
              <a:t> </a:t>
            </a:r>
            <a:r>
              <a:rPr lang="hr-HR" sz="2000" b="1" dirty="0" err="1"/>
              <a:t>of</a:t>
            </a:r>
            <a:r>
              <a:rPr lang="hr-HR" sz="2000" b="1" dirty="0"/>
              <a:t> </a:t>
            </a:r>
            <a:r>
              <a:rPr lang="hr-HR" sz="2000" b="1" dirty="0" err="1"/>
              <a:t>construction</a:t>
            </a:r>
            <a:r>
              <a:rPr lang="hr-HR" sz="2000" b="1" dirty="0"/>
              <a:t> </a:t>
            </a:r>
            <a:r>
              <a:rPr lang="hr-HR" sz="2000" b="1" dirty="0" err="1"/>
              <a:t>waste</a:t>
            </a:r>
            <a:endParaRPr lang="hr-H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10</a:t>
            </a:r>
            <a:r>
              <a:rPr lang="hr-HR" sz="2000" b="1" dirty="0"/>
              <a:t>% </a:t>
            </a:r>
            <a:r>
              <a:rPr lang="hr-HR" sz="2000" b="1" dirty="0" err="1"/>
              <a:t>landfilling</a:t>
            </a:r>
            <a:r>
              <a:rPr lang="hr-HR" sz="2000" b="1" dirty="0"/>
              <a:t> </a:t>
            </a:r>
            <a:r>
              <a:rPr lang="hr-HR" sz="2000" b="1" dirty="0" err="1"/>
              <a:t>up</a:t>
            </a:r>
            <a:r>
              <a:rPr lang="hr-HR" sz="2000" b="1" dirty="0"/>
              <a:t> to 2035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/>
              <a:t>65% WEEE </a:t>
            </a:r>
            <a:r>
              <a:rPr lang="hr-HR" sz="2000" b="1" dirty="0" err="1"/>
              <a:t>collected</a:t>
            </a:r>
            <a:r>
              <a:rPr lang="hr-HR" sz="2000" b="1" dirty="0"/>
              <a:t> </a:t>
            </a:r>
            <a:r>
              <a:rPr lang="hr-HR" sz="2000" b="1" dirty="0" err="1"/>
              <a:t>and</a:t>
            </a:r>
            <a:r>
              <a:rPr lang="hr-HR" sz="2000" b="1" dirty="0"/>
              <a:t> </a:t>
            </a:r>
            <a:r>
              <a:rPr lang="hr-HR" sz="2000" b="1" dirty="0" err="1"/>
              <a:t>treated</a:t>
            </a:r>
            <a:endParaRPr lang="hr-H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Single </a:t>
            </a:r>
            <a:r>
              <a:rPr lang="hr-HR" sz="2000" b="1" dirty="0"/>
              <a:t>use </a:t>
            </a:r>
            <a:r>
              <a:rPr lang="hr-HR" sz="2000" b="1" dirty="0" err="1"/>
              <a:t>products</a:t>
            </a:r>
            <a:r>
              <a:rPr lang="hr-HR" sz="2000" b="1" dirty="0"/>
              <a:t> - </a:t>
            </a:r>
            <a:r>
              <a:rPr lang="hr-HR" sz="2000" b="1" dirty="0" err="1"/>
              <a:t>forbiden</a:t>
            </a:r>
            <a:endParaRPr lang="hr-HR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F7295203-91C5-4FC9-993C-B81493B15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4" y="5945840"/>
            <a:ext cx="4857751" cy="70788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000" b="1" dirty="0">
                <a:solidFill>
                  <a:schemeClr val="tx1"/>
                </a:solidFill>
                <a:effectLst/>
              </a:rPr>
              <a:t>CHALLENGES?</a:t>
            </a:r>
          </a:p>
        </p:txBody>
      </p:sp>
    </p:spTree>
    <p:extLst>
      <p:ext uri="{BB962C8B-B14F-4D97-AF65-F5344CB8AC3E}">
        <p14:creationId xmlns:p14="http://schemas.microsoft.com/office/powerpoint/2010/main" val="743787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1 – PUBLIC AND PRIVATE REALTION IN WMS</a:t>
            </a:r>
            <a:endParaRPr lang="hr-HR" b="1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321D70F-6702-46A4-919F-1DAFFC100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425" y="419100"/>
            <a:ext cx="970915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2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1 – PUBLIC AND PRIVATE REALTION IN WMS</a:t>
            </a:r>
            <a:endParaRPr lang="hr-HR" b="1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75F87ADB-927B-47E4-A821-6708D0C83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49" y="608847"/>
            <a:ext cx="101928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C942A67-E6DF-49F4-AEB2-9382690809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88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rgbClr val="FF0000"/>
                </a:solidFill>
              </a:rPr>
              <a:t>CHALLENG 2 – STATISTIC?</a:t>
            </a:r>
            <a:endParaRPr lang="hr-HR" b="1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D938D5CA-72ED-4F2A-9E82-CCA01550C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1738"/>
            <a:ext cx="1197292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13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716</Words>
  <Application>Microsoft Office PowerPoint</Application>
  <PresentationFormat>Široki zaslon</PresentationFormat>
  <Paragraphs>180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Aleksandra Anić Vučinić</dc:creator>
  <cp:lastModifiedBy>Aleksandra Anić Vučinić</cp:lastModifiedBy>
  <cp:revision>5</cp:revision>
  <dcterms:created xsi:type="dcterms:W3CDTF">2021-10-20T07:36:56Z</dcterms:created>
  <dcterms:modified xsi:type="dcterms:W3CDTF">2021-10-21T09:52:45Z</dcterms:modified>
</cp:coreProperties>
</file>